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8" r:id="rId2"/>
    <p:sldId id="259" r:id="rId3"/>
    <p:sldId id="307" r:id="rId4"/>
    <p:sldId id="260" r:id="rId5"/>
    <p:sldId id="262" r:id="rId6"/>
    <p:sldId id="310" r:id="rId7"/>
    <p:sldId id="308" r:id="rId8"/>
    <p:sldId id="265" r:id="rId9"/>
    <p:sldId id="266" r:id="rId10"/>
    <p:sldId id="269" r:id="rId11"/>
    <p:sldId id="268" r:id="rId12"/>
    <p:sldId id="267" r:id="rId13"/>
    <p:sldId id="270" r:id="rId14"/>
    <p:sldId id="271" r:id="rId15"/>
    <p:sldId id="272" r:id="rId16"/>
    <p:sldId id="280" r:id="rId17"/>
    <p:sldId id="281" r:id="rId18"/>
    <p:sldId id="314" r:id="rId19"/>
    <p:sldId id="309" r:id="rId20"/>
    <p:sldId id="311" r:id="rId21"/>
    <p:sldId id="315" r:id="rId22"/>
    <p:sldId id="316" r:id="rId23"/>
    <p:sldId id="317" r:id="rId24"/>
    <p:sldId id="318" r:id="rId25"/>
    <p:sldId id="319" r:id="rId26"/>
    <p:sldId id="320" r:id="rId27"/>
    <p:sldId id="325" r:id="rId28"/>
    <p:sldId id="322" r:id="rId29"/>
    <p:sldId id="323" r:id="rId30"/>
    <p:sldId id="324" r:id="rId31"/>
    <p:sldId id="328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3" r:id="rId40"/>
    <p:sldId id="286" r:id="rId41"/>
    <p:sldId id="287" r:id="rId42"/>
    <p:sldId id="288" r:id="rId43"/>
    <p:sldId id="290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6" r:id="rId52"/>
    <p:sldId id="303" r:id="rId53"/>
    <p:sldId id="326" r:id="rId54"/>
    <p:sldId id="327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68" autoAdjust="0"/>
  </p:normalViewPr>
  <p:slideViewPr>
    <p:cSldViewPr>
      <p:cViewPr varScale="1">
        <p:scale>
          <a:sx n="62" d="100"/>
          <a:sy n="62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c_caen\dfs\bureaux\cam\Bureau\sinusoid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an-Fran&#231;ois%20CAM\Desktop\analyse%20potassium\Bilan_K+_@5k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294630623304"/>
          <c:y val="0.32182710964151223"/>
          <c:w val="0.80915933320368094"/>
          <c:h val="0.64781894957856767"/>
        </c:manualLayout>
      </c:layout>
      <c:lineChart>
        <c:grouping val="standard"/>
        <c:varyColors val="0"/>
        <c:ser>
          <c:idx val="0"/>
          <c:order val="0"/>
          <c:tx>
            <c:strRef>
              <c:f>Feuil1!$F$16</c:f>
              <c:strCache>
                <c:ptCount val="1"/>
              </c:strCache>
            </c:strRef>
          </c:tx>
          <c:marker>
            <c:symbol val="none"/>
          </c:marker>
          <c:cat>
            <c:numRef>
              <c:f>Feuil1!$A:$A</c:f>
              <c:numCache>
                <c:formatCode>General</c:formatCode>
                <c:ptCount val="104857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</c:numCache>
            </c:numRef>
          </c:cat>
          <c:val>
            <c:numRef>
              <c:f>Feuil1!$F$17</c:f>
              <c:numCache>
                <c:formatCode>General</c:formatCode>
                <c:ptCount val="1"/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00FF"/>
              </a:solidFill>
            </a:ln>
          </c:spPr>
          <c:marker>
            <c:symbol val="none"/>
          </c:marker>
          <c:dPt>
            <c:idx val="1252"/>
            <c:bubble3D val="0"/>
          </c:dPt>
          <c:cat>
            <c:numRef>
              <c:f>Feuil1!$A:$A</c:f>
              <c:numCache>
                <c:formatCode>General</c:formatCode>
                <c:ptCount val="104857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</c:numCache>
            </c:numRef>
          </c:cat>
          <c:val>
            <c:numRef>
              <c:f>Feuil1!$B$1:$B$1326</c:f>
              <c:numCache>
                <c:formatCode>General</c:formatCode>
                <c:ptCount val="1326"/>
                <c:pt idx="0">
                  <c:v>0</c:v>
                </c:pt>
                <c:pt idx="1">
                  <c:v>4.9979169270678331E-2</c:v>
                </c:pt>
                <c:pt idx="2">
                  <c:v>9.9833416646828155E-2</c:v>
                </c:pt>
                <c:pt idx="3">
                  <c:v>0.14943813247359922</c:v>
                </c:pt>
                <c:pt idx="4">
                  <c:v>0.19866933079506122</c:v>
                </c:pt>
                <c:pt idx="5">
                  <c:v>0.24740395925452294</c:v>
                </c:pt>
                <c:pt idx="6">
                  <c:v>0.29552020666133955</c:v>
                </c:pt>
                <c:pt idx="7">
                  <c:v>0.34289780745545134</c:v>
                </c:pt>
                <c:pt idx="8">
                  <c:v>0.38941834230865052</c:v>
                </c:pt>
                <c:pt idx="9">
                  <c:v>0.43496553411123023</c:v>
                </c:pt>
                <c:pt idx="10">
                  <c:v>0.47942553860420301</c:v>
                </c:pt>
                <c:pt idx="11">
                  <c:v>0.52268722893065922</c:v>
                </c:pt>
                <c:pt idx="12">
                  <c:v>0.56464247339503537</c:v>
                </c:pt>
                <c:pt idx="13">
                  <c:v>0.60518640573603955</c:v>
                </c:pt>
                <c:pt idx="14">
                  <c:v>0.64421768723769102</c:v>
                </c:pt>
                <c:pt idx="15">
                  <c:v>0.68163876002333412</c:v>
                </c:pt>
                <c:pt idx="16">
                  <c:v>0.71735609089952279</c:v>
                </c:pt>
                <c:pt idx="17">
                  <c:v>0.75128040514029271</c:v>
                </c:pt>
                <c:pt idx="18">
                  <c:v>0.78332690962748341</c:v>
                </c:pt>
                <c:pt idx="19">
                  <c:v>0.81341550478937374</c:v>
                </c:pt>
                <c:pt idx="20">
                  <c:v>0.8414709848078965</c:v>
                </c:pt>
                <c:pt idx="21">
                  <c:v>0.86742322559401697</c:v>
                </c:pt>
                <c:pt idx="22">
                  <c:v>0.89120736006143542</c:v>
                </c:pt>
                <c:pt idx="23">
                  <c:v>0.91276394026052099</c:v>
                </c:pt>
                <c:pt idx="24">
                  <c:v>0.93203908596722629</c:v>
                </c:pt>
                <c:pt idx="25">
                  <c:v>0.9489846193555862</c:v>
                </c:pt>
                <c:pt idx="26">
                  <c:v>0.96355818541719296</c:v>
                </c:pt>
                <c:pt idx="27">
                  <c:v>0.97572335782665909</c:v>
                </c:pt>
                <c:pt idx="28">
                  <c:v>0.98544972998846014</c:v>
                </c:pt>
                <c:pt idx="29">
                  <c:v>0.99271299103758848</c:v>
                </c:pt>
                <c:pt idx="30">
                  <c:v>0.99749498660405445</c:v>
                </c:pt>
                <c:pt idx="31">
                  <c:v>0.99978376418935699</c:v>
                </c:pt>
                <c:pt idx="32">
                  <c:v>0.99957360304150511</c:v>
                </c:pt>
                <c:pt idx="33">
                  <c:v>0.99686502845391889</c:v>
                </c:pt>
                <c:pt idx="34">
                  <c:v>0.99166481045246857</c:v>
                </c:pt>
                <c:pt idx="35">
                  <c:v>0.98398594687393692</c:v>
                </c:pt>
                <c:pt idx="36">
                  <c:v>0.97384763087819515</c:v>
                </c:pt>
                <c:pt idx="37">
                  <c:v>0.96127520297529989</c:v>
                </c:pt>
                <c:pt idx="38">
                  <c:v>0.94630008768741447</c:v>
                </c:pt>
                <c:pt idx="39">
                  <c:v>0.92895971500386931</c:v>
                </c:pt>
                <c:pt idx="40">
                  <c:v>0.90929742682568171</c:v>
                </c:pt>
                <c:pt idx="41">
                  <c:v>0.88736236863337548</c:v>
                </c:pt>
                <c:pt idx="42">
                  <c:v>0.86320936664887371</c:v>
                </c:pt>
                <c:pt idx="43">
                  <c:v>0.83689879079849772</c:v>
                </c:pt>
                <c:pt idx="44">
                  <c:v>0.80849640381959009</c:v>
                </c:pt>
                <c:pt idx="45">
                  <c:v>0.7780731968879212</c:v>
                </c:pt>
                <c:pt idx="46">
                  <c:v>0.74570521217672026</c:v>
                </c:pt>
                <c:pt idx="47">
                  <c:v>0.71147335279084434</c:v>
                </c:pt>
                <c:pt idx="48">
                  <c:v>0.67546318055115095</c:v>
                </c:pt>
                <c:pt idx="49">
                  <c:v>0.63776470213450365</c:v>
                </c:pt>
                <c:pt idx="50">
                  <c:v>0.59847214410395655</c:v>
                </c:pt>
                <c:pt idx="51">
                  <c:v>0.55768371739141698</c:v>
                </c:pt>
                <c:pt idx="52">
                  <c:v>0.51550137182146416</c:v>
                </c:pt>
                <c:pt idx="53">
                  <c:v>0.47203054128988264</c:v>
                </c:pt>
                <c:pt idx="54">
                  <c:v>0.42737988023382978</c:v>
                </c:pt>
                <c:pt idx="55">
                  <c:v>0.38166099205233167</c:v>
                </c:pt>
                <c:pt idx="56">
                  <c:v>0.33498815015590511</c:v>
                </c:pt>
                <c:pt idx="57">
                  <c:v>0.28747801234254439</c:v>
                </c:pt>
                <c:pt idx="58">
                  <c:v>0.23924932921398243</c:v>
                </c:pt>
                <c:pt idx="59">
                  <c:v>0.19042264736102704</c:v>
                </c:pt>
                <c:pt idx="60">
                  <c:v>0.14112000805986721</c:v>
                </c:pt>
                <c:pt idx="61">
                  <c:v>9.1464642232437193E-2</c:v>
                </c:pt>
                <c:pt idx="62">
                  <c:v>4.1580662433290491E-2</c:v>
                </c:pt>
                <c:pt idx="63">
                  <c:v>-8.4072473671486184E-3</c:v>
                </c:pt>
                <c:pt idx="64">
                  <c:v>-5.8374143427580086E-2</c:v>
                </c:pt>
                <c:pt idx="65">
                  <c:v>-0.10819513453010837</c:v>
                </c:pt>
                <c:pt idx="66">
                  <c:v>-0.15774569414324821</c:v>
                </c:pt>
                <c:pt idx="67">
                  <c:v>-0.20690197167339977</c:v>
                </c:pt>
                <c:pt idx="68">
                  <c:v>-0.25554110202683122</c:v>
                </c:pt>
                <c:pt idx="69">
                  <c:v>-0.30354151270842933</c:v>
                </c:pt>
                <c:pt idx="70">
                  <c:v>-0.35078322768961984</c:v>
                </c:pt>
                <c:pt idx="71">
                  <c:v>-0.39714816728595981</c:v>
                </c:pt>
                <c:pt idx="72">
                  <c:v>-0.44252044329485246</c:v>
                </c:pt>
                <c:pt idx="73">
                  <c:v>-0.48678664865569937</c:v>
                </c:pt>
                <c:pt idx="74">
                  <c:v>-0.5298361409084934</c:v>
                </c:pt>
                <c:pt idx="75">
                  <c:v>-0.57156131874234373</c:v>
                </c:pt>
                <c:pt idx="76">
                  <c:v>-0.61185789094271892</c:v>
                </c:pt>
                <c:pt idx="77">
                  <c:v>-0.65062513706516734</c:v>
                </c:pt>
                <c:pt idx="78">
                  <c:v>-0.68776615918397377</c:v>
                </c:pt>
                <c:pt idx="79">
                  <c:v>-0.72318812408651212</c:v>
                </c:pt>
                <c:pt idx="80">
                  <c:v>-0.7568024953079282</c:v>
                </c:pt>
                <c:pt idx="81">
                  <c:v>-0.78852525442619503</c:v>
                </c:pt>
                <c:pt idx="82">
                  <c:v>-0.81827711106441026</c:v>
                </c:pt>
                <c:pt idx="83">
                  <c:v>-0.84598370107544651</c:v>
                </c:pt>
                <c:pt idx="84">
                  <c:v>-0.87157577241358819</c:v>
                </c:pt>
                <c:pt idx="85">
                  <c:v>-0.8949893582285835</c:v>
                </c:pt>
                <c:pt idx="86">
                  <c:v>-0.9161659367494549</c:v>
                </c:pt>
                <c:pt idx="87">
                  <c:v>-0.93505257755844906</c:v>
                </c:pt>
                <c:pt idx="88">
                  <c:v>-0.95160207388951601</c:v>
                </c:pt>
                <c:pt idx="89">
                  <c:v>-0.96577306062063883</c:v>
                </c:pt>
                <c:pt idx="90">
                  <c:v>-0.97753011766509701</c:v>
                </c:pt>
                <c:pt idx="91">
                  <c:v>-0.98684385850323653</c:v>
                </c:pt>
                <c:pt idx="92">
                  <c:v>-0.99369100363346441</c:v>
                </c:pt>
                <c:pt idx="93">
                  <c:v>-0.99805443875887945</c:v>
                </c:pt>
                <c:pt idx="94">
                  <c:v>-0.99992325756410083</c:v>
                </c:pt>
                <c:pt idx="95">
                  <c:v>-0.99929278897537799</c:v>
                </c:pt>
                <c:pt idx="96">
                  <c:v>-0.99616460883584068</c:v>
                </c:pt>
                <c:pt idx="97">
                  <c:v>-0.99054653596671327</c:v>
                </c:pt>
                <c:pt idx="98">
                  <c:v>-0.98245261262433248</c:v>
                </c:pt>
                <c:pt idx="99">
                  <c:v>-0.97190306940182081</c:v>
                </c:pt>
                <c:pt idx="100">
                  <c:v>-0.95892427466313845</c:v>
                </c:pt>
                <c:pt idx="101">
                  <c:v>-0.94354866863590658</c:v>
                </c:pt>
                <c:pt idx="102">
                  <c:v>-0.92581468232773245</c:v>
                </c:pt>
                <c:pt idx="103">
                  <c:v>-0.90576664146870445</c:v>
                </c:pt>
                <c:pt idx="104">
                  <c:v>-0.88345465572015314</c:v>
                </c:pt>
                <c:pt idx="105">
                  <c:v>-0.85893449342659201</c:v>
                </c:pt>
                <c:pt idx="106">
                  <c:v>-0.83226744222390125</c:v>
                </c:pt>
                <c:pt idx="107">
                  <c:v>-0.80352015585215586</c:v>
                </c:pt>
                <c:pt idx="108">
                  <c:v>-0.77276448755598715</c:v>
                </c:pt>
                <c:pt idx="109">
                  <c:v>-0.74007731048889436</c:v>
                </c:pt>
                <c:pt idx="110">
                  <c:v>-0.70554032557039192</c:v>
                </c:pt>
                <c:pt idx="111">
                  <c:v>-0.66923985727626201</c:v>
                </c:pt>
                <c:pt idx="112">
                  <c:v>-0.63126663787232162</c:v>
                </c:pt>
                <c:pt idx="113">
                  <c:v>-0.59171558063100937</c:v>
                </c:pt>
                <c:pt idx="114">
                  <c:v>-0.55068554259763758</c:v>
                </c:pt>
                <c:pt idx="115">
                  <c:v>-0.50827907749925838</c:v>
                </c:pt>
                <c:pt idx="116">
                  <c:v>-0.46460217941375737</c:v>
                </c:pt>
                <c:pt idx="117">
                  <c:v>-0.41976401783985967</c:v>
                </c:pt>
                <c:pt idx="118">
                  <c:v>-0.37387666483023602</c:v>
                </c:pt>
                <c:pt idx="119">
                  <c:v>-0.32705481486974064</c:v>
                </c:pt>
                <c:pt idx="120">
                  <c:v>-0.27941549819892586</c:v>
                </c:pt>
                <c:pt idx="121">
                  <c:v>-0.23107778829939224</c:v>
                </c:pt>
                <c:pt idx="122">
                  <c:v>-0.18216250427209588</c:v>
                </c:pt>
                <c:pt idx="123">
                  <c:v>-0.13279190885251674</c:v>
                </c:pt>
                <c:pt idx="124">
                  <c:v>-8.3089402817496397E-2</c:v>
                </c:pt>
                <c:pt idx="125">
                  <c:v>-3.3179216547556817E-2</c:v>
                </c:pt>
                <c:pt idx="126">
                  <c:v>1.6813900484349713E-2</c:v>
                </c:pt>
                <c:pt idx="127">
                  <c:v>6.6764991521555461E-2</c:v>
                </c:pt>
                <c:pt idx="128">
                  <c:v>0.11654920485049364</c:v>
                </c:pt>
                <c:pt idx="129">
                  <c:v>0.16604210586495721</c:v>
                </c:pt>
                <c:pt idx="130">
                  <c:v>0.21511998808781552</c:v>
                </c:pt>
                <c:pt idx="131">
                  <c:v>0.26366018237277838</c:v>
                </c:pt>
                <c:pt idx="132">
                  <c:v>0.31154136351337786</c:v>
                </c:pt>
                <c:pt idx="133">
                  <c:v>0.35864385349280037</c:v>
                </c:pt>
                <c:pt idx="134">
                  <c:v>0.4048499206165983</c:v>
                </c:pt>
                <c:pt idx="135">
                  <c:v>0.45004407378061762</c:v>
                </c:pt>
                <c:pt idx="136">
                  <c:v>0.49411335113860816</c:v>
                </c:pt>
                <c:pt idx="137">
                  <c:v>0.53694760244801099</c:v>
                </c:pt>
                <c:pt idx="138">
                  <c:v>0.57843976438820011</c:v>
                </c:pt>
                <c:pt idx="139">
                  <c:v>0.61848612816302395</c:v>
                </c:pt>
                <c:pt idx="140">
                  <c:v>0.65698659871878906</c:v>
                </c:pt>
                <c:pt idx="141">
                  <c:v>0.69384494492976367</c:v>
                </c:pt>
                <c:pt idx="142">
                  <c:v>0.72896904012587593</c:v>
                </c:pt>
                <c:pt idx="143">
                  <c:v>0.76227109236141122</c:v>
                </c:pt>
                <c:pt idx="144">
                  <c:v>0.79366786384915311</c:v>
                </c:pt>
                <c:pt idx="145">
                  <c:v>0.82308087901150551</c:v>
                </c:pt>
                <c:pt idx="146">
                  <c:v>0.8504366206285644</c:v>
                </c:pt>
                <c:pt idx="147">
                  <c:v>0.87566671359288228</c:v>
                </c:pt>
                <c:pt idx="148">
                  <c:v>0.89870809581162692</c:v>
                </c:pt>
                <c:pt idx="149">
                  <c:v>0.91950317582897068</c:v>
                </c:pt>
                <c:pt idx="150">
                  <c:v>0.9379999767747389</c:v>
                </c:pt>
                <c:pt idx="151">
                  <c:v>0.95415226627951477</c:v>
                </c:pt>
                <c:pt idx="152">
                  <c:v>0.96791967203148632</c:v>
                </c:pt>
                <c:pt idx="153">
                  <c:v>0.97926778268619996</c:v>
                </c:pt>
                <c:pt idx="154">
                  <c:v>0.98816823387700037</c:v>
                </c:pt>
                <c:pt idx="155">
                  <c:v>0.99459877911117611</c:v>
                </c:pt>
                <c:pt idx="156">
                  <c:v>0.99854334537460498</c:v>
                </c:pt>
                <c:pt idx="157">
                  <c:v>0.99999207330591877</c:v>
                </c:pt>
                <c:pt idx="158">
                  <c:v>0.99894134183977201</c:v>
                </c:pt>
                <c:pt idx="159">
                  <c:v>0.99539377725761991</c:v>
                </c:pt>
                <c:pt idx="160">
                  <c:v>0.98935824662338179</c:v>
                </c:pt>
                <c:pt idx="161">
                  <c:v>0.98084983562039951</c:v>
                </c:pt>
                <c:pt idx="162">
                  <c:v>0.9698898108450863</c:v>
                </c:pt>
                <c:pt idx="163">
                  <c:v>0.9565055666515091</c:v>
                </c:pt>
                <c:pt idx="164">
                  <c:v>0.94073055667977312</c:v>
                </c:pt>
                <c:pt idx="165">
                  <c:v>0.92260421023934025</c:v>
                </c:pt>
                <c:pt idx="166">
                  <c:v>0.90217183375629328</c:v>
                </c:pt>
                <c:pt idx="167">
                  <c:v>0.87948449753086488</c:v>
                </c:pt>
                <c:pt idx="168">
                  <c:v>0.85459890808828043</c:v>
                </c:pt>
                <c:pt idx="169">
                  <c:v>0.82757726644198404</c:v>
                </c:pt>
                <c:pt idx="170">
                  <c:v>0.79848711262349026</c:v>
                </c:pt>
                <c:pt idx="171">
                  <c:v>0.76740115686748733</c:v>
                </c:pt>
                <c:pt idx="172">
                  <c:v>0.73439709787411334</c:v>
                </c:pt>
                <c:pt idx="173">
                  <c:v>0.69955742860266801</c:v>
                </c:pt>
                <c:pt idx="174">
                  <c:v>0.66296923008218334</c:v>
                </c:pt>
                <c:pt idx="175">
                  <c:v>0.62472395375419243</c:v>
                </c:pt>
                <c:pt idx="176">
                  <c:v>0.58491719289176169</c:v>
                </c:pt>
                <c:pt idx="177">
                  <c:v>0.54364844366608833</c:v>
                </c:pt>
                <c:pt idx="178">
                  <c:v>0.50102085645788463</c:v>
                </c:pt>
                <c:pt idx="179">
                  <c:v>0.4571409780351558</c:v>
                </c:pt>
                <c:pt idx="180">
                  <c:v>0.41211848524175659</c:v>
                </c:pt>
                <c:pt idx="181">
                  <c:v>0.36606591086241103</c:v>
                </c:pt>
                <c:pt idx="182">
                  <c:v>0.31909836234935213</c:v>
                </c:pt>
                <c:pt idx="183">
                  <c:v>0.27133323411363275</c:v>
                </c:pt>
                <c:pt idx="184">
                  <c:v>0.22288991410024764</c:v>
                </c:pt>
                <c:pt idx="185">
                  <c:v>0.17388948538043356</c:v>
                </c:pt>
                <c:pt idx="186">
                  <c:v>0.12445442350706171</c:v>
                </c:pt>
                <c:pt idx="187">
                  <c:v>7.4708290389534776E-2</c:v>
                </c:pt>
                <c:pt idx="188">
                  <c:v>2.4775425453357765E-2</c:v>
                </c:pt>
                <c:pt idx="189">
                  <c:v>-2.5219365143658721E-2</c:v>
                </c:pt>
                <c:pt idx="190">
                  <c:v>-7.5151120461809301E-2</c:v>
                </c:pt>
                <c:pt idx="191">
                  <c:v>-0.12489503711675232</c:v>
                </c:pt>
                <c:pt idx="192">
                  <c:v>-0.17432678122297965</c:v>
                </c:pt>
                <c:pt idx="193">
                  <c:v>-0.22332279916378389</c:v>
                </c:pt>
                <c:pt idx="194">
                  <c:v>-0.27176062641094245</c:v>
                </c:pt>
                <c:pt idx="195">
                  <c:v>-0.31951919362227366</c:v>
                </c:pt>
                <c:pt idx="196">
                  <c:v>-0.36647912925192838</c:v>
                </c:pt>
                <c:pt idx="197">
                  <c:v>-0.41252305791709271</c:v>
                </c:pt>
                <c:pt idx="198">
                  <c:v>-0.45753589377532133</c:v>
                </c:pt>
                <c:pt idx="199">
                  <c:v>-0.50140512817919736</c:v>
                </c:pt>
                <c:pt idx="200">
                  <c:v>-0.54402111088936977</c:v>
                </c:pt>
                <c:pt idx="201">
                  <c:v>-0.58527732414303635</c:v>
                </c:pt>
                <c:pt idx="202">
                  <c:v>-0.62507064889288211</c:v>
                </c:pt>
                <c:pt idx="203">
                  <c:v>-0.663301622550998</c:v>
                </c:pt>
                <c:pt idx="204">
                  <c:v>-0.69987468759354232</c:v>
                </c:pt>
                <c:pt idx="205">
                  <c:v>-0.73469843040479543</c:v>
                </c:pt>
                <c:pt idx="206">
                  <c:v>-0.76768580976358247</c:v>
                </c:pt>
                <c:pt idx="207">
                  <c:v>-0.79875437440100039</c:v>
                </c:pt>
                <c:pt idx="208">
                  <c:v>-0.82782646908565372</c:v>
                </c:pt>
                <c:pt idx="209">
                  <c:v>-0.85482942872128276</c:v>
                </c:pt>
                <c:pt idx="210">
                  <c:v>-0.87969575997167004</c:v>
                </c:pt>
                <c:pt idx="211">
                  <c:v>-0.90236330995882363</c:v>
                </c:pt>
                <c:pt idx="212">
                  <c:v>-0.92277542161280657</c:v>
                </c:pt>
                <c:pt idx="213">
                  <c:v>-0.94088107528490783</c:v>
                </c:pt>
                <c:pt idx="214">
                  <c:v>-0.95663501627018788</c:v>
                </c:pt>
                <c:pt idx="215">
                  <c:v>-0.96999786792067855</c:v>
                </c:pt>
                <c:pt idx="216">
                  <c:v>-0.98093623006649155</c:v>
                </c:pt>
                <c:pt idx="217">
                  <c:v>-0.98942276249885108</c:v>
                </c:pt>
                <c:pt idx="218">
                  <c:v>-0.99543625330637742</c:v>
                </c:pt>
                <c:pt idx="219">
                  <c:v>-0.99896167189381679</c:v>
                </c:pt>
                <c:pt idx="220">
                  <c:v>-0.99999020655070348</c:v>
                </c:pt>
                <c:pt idx="221">
                  <c:v>-0.99851928647604538</c:v>
                </c:pt>
                <c:pt idx="222">
                  <c:v>-0.99455258820398917</c:v>
                </c:pt>
                <c:pt idx="223">
                  <c:v>-0.98810002641439809</c:v>
                </c:pt>
                <c:pt idx="224">
                  <c:v>-0.9791777291513174</c:v>
                </c:pt>
                <c:pt idx="225">
                  <c:v>-0.96780799751126145</c:v>
                </c:pt>
                <c:pt idx="226">
                  <c:v>-0.95401924990208897</c:v>
                </c:pt>
                <c:pt idx="227">
                  <c:v>-0.93784595101178259</c:v>
                </c:pt>
                <c:pt idx="228">
                  <c:v>-0.91932852566467571</c:v>
                </c:pt>
                <c:pt idx="229">
                  <c:v>-0.89851325778044866</c:v>
                </c:pt>
                <c:pt idx="230">
                  <c:v>-0.87545217468842851</c:v>
                </c:pt>
                <c:pt idx="231">
                  <c:v>-0.85020291708636631</c:v>
                </c:pt>
                <c:pt idx="232">
                  <c:v>-0.82282859496870886</c:v>
                </c:pt>
                <c:pt idx="233">
                  <c:v>-0.79339762988447704</c:v>
                </c:pt>
                <c:pt idx="234">
                  <c:v>-0.76198358391903331</c:v>
                </c:pt>
                <c:pt idx="235">
                  <c:v>-0.72866497582717005</c:v>
                </c:pt>
                <c:pt idx="236">
                  <c:v>-0.69352508477712238</c:v>
                </c:pt>
                <c:pt idx="237">
                  <c:v>-0.6566517421960153</c:v>
                </c:pt>
                <c:pt idx="238">
                  <c:v>-0.61813711223703327</c:v>
                </c:pt>
                <c:pt idx="239">
                  <c:v>-0.57807746141704508</c:v>
                </c:pt>
                <c:pt idx="240">
                  <c:v>-0.53657291800043494</c:v>
                </c:pt>
                <c:pt idx="241">
                  <c:v>-0.49372722173059747</c:v>
                </c:pt>
                <c:pt idx="242">
                  <c:v>-0.44964746453460147</c:v>
                </c:pt>
                <c:pt idx="243">
                  <c:v>-0.4044438228491401</c:v>
                </c:pt>
                <c:pt idx="244">
                  <c:v>-0.35822928223682871</c:v>
                </c:pt>
                <c:pt idx="245">
                  <c:v>-0.31111935498112731</c:v>
                </c:pt>
                <c:pt idx="246">
                  <c:v>-0.26323179136580094</c:v>
                </c:pt>
                <c:pt idx="247">
                  <c:v>-0.21468628536052867</c:v>
                </c:pt>
                <c:pt idx="248">
                  <c:v>-0.16560417544830941</c:v>
                </c:pt>
                <c:pt idx="249">
                  <c:v>-0.11610814134245845</c:v>
                </c:pt>
                <c:pt idx="250">
                  <c:v>-6.6321897351200684E-2</c:v>
                </c:pt>
                <c:pt idx="251">
                  <c:v>-1.6369883156341365E-2</c:v>
                </c:pt>
                <c:pt idx="252">
                  <c:v>3.3623047221136695E-2</c:v>
                </c:pt>
                <c:pt idx="253">
                  <c:v>8.3531937491108182E-2</c:v>
                </c:pt>
                <c:pt idx="254">
                  <c:v>0.13323204141994222</c:v>
                </c:pt>
                <c:pt idx="255">
                  <c:v>0.182599134631134</c:v>
                </c:pt>
                <c:pt idx="256">
                  <c:v>0.23150982510153895</c:v>
                </c:pt>
                <c:pt idx="257">
                  <c:v>0.2798418615771745</c:v>
                </c:pt>
                <c:pt idx="258">
                  <c:v>0.32747443913769303</c:v>
                </c:pt>
                <c:pt idx="259">
                  <c:v>0.37428850114575674</c:v>
                </c:pt>
                <c:pt idx="260">
                  <c:v>0.42016703682664092</c:v>
                </c:pt>
                <c:pt idx="261">
                  <c:v>0.46499537373422123</c:v>
                </c:pt>
                <c:pt idx="262">
                  <c:v>0.5086614643723737</c:v>
                </c:pt>
                <c:pt idx="263">
                  <c:v>0.55105616625536646</c:v>
                </c:pt>
                <c:pt idx="264">
                  <c:v>0.59207351470722303</c:v>
                </c:pt>
                <c:pt idx="265">
                  <c:v>0.63161098771823865</c:v>
                </c:pt>
                <c:pt idx="266">
                  <c:v>0.66956976219660236</c:v>
                </c:pt>
                <c:pt idx="267">
                  <c:v>0.70585496097466438</c:v>
                </c:pt>
                <c:pt idx="268">
                  <c:v>0.74037588995244863</c:v>
                </c:pt>
                <c:pt idx="269">
                  <c:v>0.7730462647856603</c:v>
                </c:pt>
                <c:pt idx="270">
                  <c:v>0.80378442655162097</c:v>
                </c:pt>
                <c:pt idx="271">
                  <c:v>0.83251354585403969</c:v>
                </c:pt>
                <c:pt idx="272">
                  <c:v>0.85916181485649579</c:v>
                </c:pt>
                <c:pt idx="273">
                  <c:v>0.88366262676463514</c:v>
                </c:pt>
                <c:pt idx="274">
                  <c:v>0.90595474230846185</c:v>
                </c:pt>
                <c:pt idx="275">
                  <c:v>0.92598244280862718</c:v>
                </c:pt>
                <c:pt idx="276">
                  <c:v>0.94369566944410477</c:v>
                </c:pt>
                <c:pt idx="277">
                  <c:v>0.95905014837317559</c:v>
                </c:pt>
                <c:pt idx="278">
                  <c:v>0.97200750139497594</c:v>
                </c:pt>
                <c:pt idx="279">
                  <c:v>0.98253534187500957</c:v>
                </c:pt>
                <c:pt idx="280">
                  <c:v>0.99060735569487035</c:v>
                </c:pt>
                <c:pt idx="281">
                  <c:v>0.99620336702383172</c:v>
                </c:pt>
                <c:pt idx="282">
                  <c:v>0.99930938874791764</c:v>
                </c:pt>
                <c:pt idx="283">
                  <c:v>0.99991765743040306</c:v>
                </c:pt>
                <c:pt idx="284">
                  <c:v>0.99802665271636171</c:v>
                </c:pt>
                <c:pt idx="285">
                  <c:v>0.99364110113276261</c:v>
                </c:pt>
                <c:pt idx="286">
                  <c:v>0.98677196427461333</c:v>
                </c:pt>
                <c:pt idx="287">
                  <c:v>0.97743641140668258</c:v>
                </c:pt>
                <c:pt idx="288">
                  <c:v>0.96565777654927742</c:v>
                </c:pt>
                <c:pt idx="289">
                  <c:v>0.95146550015534792</c:v>
                </c:pt>
                <c:pt idx="290">
                  <c:v>0.93489505552468299</c:v>
                </c:pt>
                <c:pt idx="291">
                  <c:v>0.91598786013913924</c:v>
                </c:pt>
                <c:pt idx="292">
                  <c:v>0.89479117214050419</c:v>
                </c:pt>
                <c:pt idx="293">
                  <c:v>0.8713579722097512</c:v>
                </c:pt>
                <c:pt idx="294">
                  <c:v>0.84574683114293425</c:v>
                </c:pt>
                <c:pt idx="295">
                  <c:v>0.81802176345469413</c:v>
                </c:pt>
                <c:pt idx="296">
                  <c:v>0.78825206737531628</c:v>
                </c:pt>
                <c:pt idx="297">
                  <c:v>0.75651215164124208</c:v>
                </c:pt>
                <c:pt idx="298">
                  <c:v>0.72288134951197602</c:v>
                </c:pt>
                <c:pt idx="299">
                  <c:v>0.68744372047826052</c:v>
                </c:pt>
                <c:pt idx="300">
                  <c:v>0.65028784015711683</c:v>
                </c:pt>
                <c:pt idx="301">
                  <c:v>0.61150657889894078</c:v>
                </c:pt>
                <c:pt idx="302">
                  <c:v>0.57119686965998862</c:v>
                </c:pt>
                <c:pt idx="303">
                  <c:v>0.52945946572046432</c:v>
                </c:pt>
                <c:pt idx="304">
                  <c:v>0.48639868885379967</c:v>
                </c:pt>
                <c:pt idx="305">
                  <c:v>0.44212216857653941</c:v>
                </c:pt>
                <c:pt idx="306">
                  <c:v>0.39674057313061206</c:v>
                </c:pt>
                <c:pt idx="307">
                  <c:v>0.3503673328703561</c:v>
                </c:pt>
                <c:pt idx="308">
                  <c:v>0.30311835674570226</c:v>
                </c:pt>
                <c:pt idx="309">
                  <c:v>0.25511174259017438</c:v>
                </c:pt>
                <c:pt idx="310">
                  <c:v>0.2064674819377966</c:v>
                </c:pt>
                <c:pt idx="311">
                  <c:v>0.15730716010676024</c:v>
                </c:pt>
                <c:pt idx="312">
                  <c:v>0.10775365229944406</c:v>
                </c:pt>
                <c:pt idx="313">
                  <c:v>5.7930816478394806E-2</c:v>
                </c:pt>
                <c:pt idx="314">
                  <c:v>7.9631837859373434E-3</c:v>
                </c:pt>
                <c:pt idx="315">
                  <c:v>-4.2024352718840793E-2</c:v>
                </c:pt>
                <c:pt idx="316">
                  <c:v>-9.1906850227681636E-2</c:v>
                </c:pt>
                <c:pt idx="317">
                  <c:v>-0.14155962847511386</c:v>
                </c:pt>
                <c:pt idx="318">
                  <c:v>-0.19085858137418937</c:v>
                </c:pt>
                <c:pt idx="319">
                  <c:v>-0.23968048721705543</c:v>
                </c:pt>
                <c:pt idx="320">
                  <c:v>-0.2879033166650653</c:v>
                </c:pt>
                <c:pt idx="321">
                  <c:v>-0.33540653775856133</c:v>
                </c:pt>
                <c:pt idx="322">
                  <c:v>-0.38207141718400911</c:v>
                </c:pt>
                <c:pt idx="323">
                  <c:v>-0.4277813170454412</c:v>
                </c:pt>
                <c:pt idx="324">
                  <c:v>-0.47242198639846616</c:v>
                </c:pt>
                <c:pt idx="325">
                  <c:v>-0.51588184681810934</c:v>
                </c:pt>
                <c:pt idx="326">
                  <c:v>-0.55805227128677937</c:v>
                </c:pt>
                <c:pt idx="327">
                  <c:v>-0.59882785570523711</c:v>
                </c:pt>
                <c:pt idx="328">
                  <c:v>-0.63810668234794743</c:v>
                </c:pt>
                <c:pt idx="329">
                  <c:v>-0.67579057460432679</c:v>
                </c:pt>
                <c:pt idx="330">
                  <c:v>-0.71178534236912305</c:v>
                </c:pt>
                <c:pt idx="331">
                  <c:v>-0.74600101746863678</c:v>
                </c:pt>
                <c:pt idx="332">
                  <c:v>-0.77835207853429844</c:v>
                </c:pt>
                <c:pt idx="333">
                  <c:v>-0.80875766476154864</c:v>
                </c:pt>
                <c:pt idx="334">
                  <c:v>-0.83714177801974676</c:v>
                </c:pt>
                <c:pt idx="335">
                  <c:v>-0.86343347280790561</c:v>
                </c:pt>
                <c:pt idx="336">
                  <c:v>-0.88756703358150457</c:v>
                </c:pt>
                <c:pt idx="337">
                  <c:v>-0.90948213900712516</c:v>
                </c:pt>
                <c:pt idx="338">
                  <c:v>-0.9291240127343684</c:v>
                </c:pt>
                <c:pt idx="339">
                  <c:v>-0.94644356030820898</c:v>
                </c:pt>
                <c:pt idx="340">
                  <c:v>-0.96139749187955681</c:v>
                </c:pt>
                <c:pt idx="341">
                  <c:v>-0.97394843040734069</c:v>
                </c:pt>
                <c:pt idx="342">
                  <c:v>-0.98406500508164341</c:v>
                </c:pt>
                <c:pt idx="343">
                  <c:v>-0.991721929734389</c:v>
                </c:pt>
                <c:pt idx="344">
                  <c:v>-0.99690006604159609</c:v>
                </c:pt>
                <c:pt idx="345">
                  <c:v>-0.99958647135921719</c:v>
                </c:pt>
                <c:pt idx="346">
                  <c:v>-0.99977443107301112</c:v>
                </c:pt>
                <c:pt idx="347">
                  <c:v>-0.99746347538158087</c:v>
                </c:pt>
                <c:pt idx="348">
                  <c:v>-0.99265938047063318</c:v>
                </c:pt>
                <c:pt idx="349">
                  <c:v>-0.9853741540755202</c:v>
                </c:pt>
                <c:pt idx="350">
                  <c:v>-0.97562600546815759</c:v>
                </c:pt>
                <c:pt idx="351">
                  <c:v>-0.963439299943326</c:v>
                </c:pt>
                <c:pt idx="352">
                  <c:v>-0.94884449791812397</c:v>
                </c:pt>
                <c:pt idx="353">
                  <c:v>-0.93187807879678997</c:v>
                </c:pt>
                <c:pt idx="354">
                  <c:v>-0.91258244979118452</c:v>
                </c:pt>
                <c:pt idx="355">
                  <c:v>-0.89100583992485338</c:v>
                </c:pt>
                <c:pt idx="356">
                  <c:v>-0.86720217948558131</c:v>
                </c:pt>
                <c:pt idx="357">
                  <c:v>-0.84123096522775986</c:v>
                </c:pt>
                <c:pt idx="358">
                  <c:v>-0.81315711166148852</c:v>
                </c:pt>
                <c:pt idx="359">
                  <c:v>-0.78305078880009871</c:v>
                </c:pt>
                <c:pt idx="360">
                  <c:v>-0.75098724677167605</c:v>
                </c:pt>
                <c:pt idx="361">
                  <c:v>-0.71704662773292183</c:v>
                </c:pt>
                <c:pt idx="362">
                  <c:v>-0.68131376555549994</c:v>
                </c:pt>
                <c:pt idx="363">
                  <c:v>-0.64387797378554201</c:v>
                </c:pt>
                <c:pt idx="364">
                  <c:v>-0.60483282240628411</c:v>
                </c:pt>
                <c:pt idx="365">
                  <c:v>-0.56427590396185523</c:v>
                </c:pt>
                <c:pt idx="366">
                  <c:v>-0.52230858962673155</c:v>
                </c:pt>
                <c:pt idx="367">
                  <c:v>-0.47903577583059609</c:v>
                </c:pt>
                <c:pt idx="368">
                  <c:v>-0.43456562207189675</c:v>
                </c:pt>
                <c:pt idx="369">
                  <c:v>-0.38900928057541545</c:v>
                </c:pt>
                <c:pt idx="370">
                  <c:v>-0.34248061846961253</c:v>
                </c:pt>
                <c:pt idx="371">
                  <c:v>-0.29509593317809379</c:v>
                </c:pt>
                <c:pt idx="372">
                  <c:v>-0.24697366173662089</c:v>
                </c:pt>
                <c:pt idx="373">
                  <c:v>-0.19823408476220652</c:v>
                </c:pt>
                <c:pt idx="374">
                  <c:v>-0.1489990258141988</c:v>
                </c:pt>
                <c:pt idx="375">
                  <c:v>-9.9391546898848174E-2</c:v>
                </c:pt>
                <c:pt idx="376">
                  <c:v>-4.9535640878367419E-2</c:v>
                </c:pt>
                <c:pt idx="377">
                  <c:v>4.4407844664619099E-4</c:v>
                </c:pt>
                <c:pt idx="378">
                  <c:v>5.0422687806811223E-2</c:v>
                </c:pt>
                <c:pt idx="379">
                  <c:v>0.10027526670709096</c:v>
                </c:pt>
                <c:pt idx="380">
                  <c:v>0.14987720966295234</c:v>
                </c:pt>
                <c:pt idx="381">
                  <c:v>0.19910453764919822</c:v>
                </c:pt>
                <c:pt idx="382">
                  <c:v>0.24783420798295983</c:v>
                </c:pt>
                <c:pt idx="383">
                  <c:v>0.29594442186632103</c:v>
                </c:pt>
                <c:pt idx="384">
                  <c:v>0.34331492881989539</c:v>
                </c:pt>
                <c:pt idx="385">
                  <c:v>0.38982732724637859</c:v>
                </c:pt>
                <c:pt idx="386">
                  <c:v>0.4353653603728932</c:v>
                </c:pt>
                <c:pt idx="387">
                  <c:v>0.47981520683237222</c:v>
                </c:pt>
                <c:pt idx="388">
                  <c:v>0.52306576515769643</c:v>
                </c:pt>
                <c:pt idx="389">
                  <c:v>0.56500893147751396</c:v>
                </c:pt>
                <c:pt idx="390">
                  <c:v>0.60553986971960105</c:v>
                </c:pt>
                <c:pt idx="391">
                  <c:v>0.64455727364645687</c:v>
                </c:pt>
                <c:pt idx="392">
                  <c:v>0.6819636200681356</c:v>
                </c:pt>
                <c:pt idx="393">
                  <c:v>0.71766541259942906</c:v>
                </c:pt>
                <c:pt idx="394">
                  <c:v>0.75157341535214828</c:v>
                </c:pt>
                <c:pt idx="395">
                  <c:v>0.78360287597835532</c:v>
                </c:pt>
                <c:pt idx="396">
                  <c:v>0.81367373750710537</c:v>
                </c:pt>
                <c:pt idx="397">
                  <c:v>0.84171083844517836</c:v>
                </c:pt>
                <c:pt idx="398">
                  <c:v>0.8676441006416673</c:v>
                </c:pt>
                <c:pt idx="399">
                  <c:v>0.8914087044468666</c:v>
                </c:pt>
                <c:pt idx="400">
                  <c:v>0.91294525072762767</c:v>
                </c:pt>
                <c:pt idx="401">
                  <c:v>0.93219990933426511</c:v>
                </c:pt>
                <c:pt idx="402">
                  <c:v>0.94912455364789461</c:v>
                </c:pt>
                <c:pt idx="403">
                  <c:v>0.96367688087191561</c:v>
                </c:pt>
                <c:pt idx="404">
                  <c:v>0.97582051776697554</c:v>
                </c:pt>
                <c:pt idx="405">
                  <c:v>0.98552511156511968</c:v>
                </c:pt>
                <c:pt idx="406">
                  <c:v>0.99276640583590714</c:v>
                </c:pt>
                <c:pt idx="407">
                  <c:v>0.9975263011148543</c:v>
                </c:pt>
                <c:pt idx="408">
                  <c:v>0.99979290014266919</c:v>
                </c:pt>
                <c:pt idx="409">
                  <c:v>0.99956053760220454</c:v>
                </c:pt>
                <c:pt idx="410">
                  <c:v>0.99682979427879925</c:v>
                </c:pt>
                <c:pt idx="411">
                  <c:v>0.99160749560861816</c:v>
                </c:pt>
                <c:pt idx="412">
                  <c:v>0.98390669461861613</c:v>
                </c:pt>
                <c:pt idx="413">
                  <c:v>0.97374663930076932</c:v>
                </c:pt>
                <c:pt idx="414">
                  <c:v>0.96115272450211653</c:v>
                </c:pt>
                <c:pt idx="415">
                  <c:v>0.94615642845087078</c:v>
                </c:pt>
                <c:pt idx="416">
                  <c:v>0.92879523407724041</c:v>
                </c:pt>
                <c:pt idx="417">
                  <c:v>0.90911253532562397</c:v>
                </c:pt>
                <c:pt idx="418">
                  <c:v>0.88715752869235109</c:v>
                </c:pt>
                <c:pt idx="419">
                  <c:v>0.86298509026005521</c:v>
                </c:pt>
                <c:pt idx="420">
                  <c:v>0.83665563853605607</c:v>
                </c:pt>
                <c:pt idx="421">
                  <c:v>0.80823498343755018</c:v>
                </c:pt>
                <c:pt idx="422">
                  <c:v>0.77779416180109284</c:v>
                </c:pt>
                <c:pt idx="423">
                  <c:v>0.74540925982750406</c:v>
                </c:pt>
                <c:pt idx="424">
                  <c:v>0.71116122290598238</c:v>
                </c:pt>
                <c:pt idx="425">
                  <c:v>0.67513565329280101</c:v>
                </c:pt>
                <c:pt idx="426">
                  <c:v>0.63742259615023888</c:v>
                </c:pt>
                <c:pt idx="427">
                  <c:v>0.5981163144805719</c:v>
                </c:pt>
                <c:pt idx="428">
                  <c:v>0.55731505351766142</c:v>
                </c:pt>
                <c:pt idx="429">
                  <c:v>0.51512079516502296</c:v>
                </c:pt>
                <c:pt idx="430">
                  <c:v>0.47163900309419615</c:v>
                </c:pt>
                <c:pt idx="431">
                  <c:v>0.42697835914047833</c:v>
                </c:pt>
                <c:pt idx="432">
                  <c:v>0.38125049165494013</c:v>
                </c:pt>
                <c:pt idx="433">
                  <c:v>0.33456969649168572</c:v>
                </c:pt>
                <c:pt idx="434">
                  <c:v>0.28705265132772845</c:v>
                </c:pt>
                <c:pt idx="435">
                  <c:v>0.23881812402958275</c:v>
                </c:pt>
                <c:pt idx="436">
                  <c:v>0.18998667579543774</c:v>
                </c:pt>
                <c:pt idx="437">
                  <c:v>0.14068035981495219</c:v>
                </c:pt>
                <c:pt idx="438">
                  <c:v>9.1022416199847869E-2</c:v>
                </c:pt>
                <c:pt idx="439">
                  <c:v>4.1136963947798408E-2</c:v>
                </c:pt>
                <c:pt idx="440">
                  <c:v>-8.8513092904038762E-3</c:v>
                </c:pt>
                <c:pt idx="441">
                  <c:v>-5.8817458865052921E-2</c:v>
                </c:pt>
                <c:pt idx="442">
                  <c:v>-0.10863659542407976</c:v>
                </c:pt>
                <c:pt idx="443">
                  <c:v>-0.15818419707138809</c:v>
                </c:pt>
                <c:pt idx="444">
                  <c:v>-0.20733642060675878</c:v>
                </c:pt>
                <c:pt idx="445">
                  <c:v>-0.25597041106933305</c:v>
                </c:pt>
                <c:pt idx="446">
                  <c:v>-0.30396460881104703</c:v>
                </c:pt>
                <c:pt idx="447">
                  <c:v>-0.3511990533324415</c:v>
                </c:pt>
                <c:pt idx="448">
                  <c:v>-0.39755568312143291</c:v>
                </c:pt>
                <c:pt idx="449">
                  <c:v>-0.44291863074562132</c:v>
                </c:pt>
                <c:pt idx="450">
                  <c:v>-0.48717451246050952</c:v>
                </c:pt>
                <c:pt idx="451">
                  <c:v>-0.53021271160982786</c:v>
                </c:pt>
                <c:pt idx="452">
                  <c:v>-0.57192565510956384</c:v>
                </c:pt>
                <c:pt idx="453">
                  <c:v>-0.61220908232464644</c:v>
                </c:pt>
                <c:pt idx="454">
                  <c:v>-0.65096230566624691</c:v>
                </c:pt>
                <c:pt idx="455">
                  <c:v>-0.6880884622582969</c:v>
                </c:pt>
                <c:pt idx="456">
                  <c:v>-0.72349475604424496</c:v>
                </c:pt>
                <c:pt idx="457">
                  <c:v>-0.75709268972886756</c:v>
                </c:pt>
                <c:pt idx="458">
                  <c:v>-0.78879828597541646</c:v>
                </c:pt>
                <c:pt idx="459">
                  <c:v>-0.81853229730523513</c:v>
                </c:pt>
                <c:pt idx="460">
                  <c:v>-0.84622040417517064</c:v>
                </c:pt>
                <c:pt idx="461">
                  <c:v>-0.87179340073773526</c:v>
                </c:pt>
                <c:pt idx="462">
                  <c:v>-0.89518736781968178</c:v>
                </c:pt>
                <c:pt idx="463">
                  <c:v>-0.91634383268664654</c:v>
                </c:pt>
                <c:pt idx="464">
                  <c:v>-0.93520991519453889</c:v>
                </c:pt>
                <c:pt idx="465">
                  <c:v>-0.95173845996235351</c:v>
                </c:pt>
                <c:pt idx="466">
                  <c:v>-0.96588815423607044</c:v>
                </c:pt>
                <c:pt idx="467">
                  <c:v>-0.97762363114902373</c:v>
                </c:pt>
                <c:pt idx="468">
                  <c:v>-0.98691555812064868</c:v>
                </c:pt>
                <c:pt idx="469">
                  <c:v>-0.99374071017265964</c:v>
                </c:pt>
                <c:pt idx="470">
                  <c:v>-0.99808202797939627</c:v>
                </c:pt>
                <c:pt idx="471">
                  <c:v>-0.99992866050725626</c:v>
                </c:pt>
                <c:pt idx="472">
                  <c:v>-0.99927599213662766</c:v>
                </c:pt>
                <c:pt idx="473">
                  <c:v>-0.99612565419853427</c:v>
                </c:pt>
                <c:pt idx="474">
                  <c:v>-0.99048552089715647</c:v>
                </c:pt>
                <c:pt idx="475">
                  <c:v>-0.9823696896284233</c:v>
                </c:pt>
                <c:pt idx="476">
                  <c:v>-0.97179844574386332</c:v>
                </c:pt>
                <c:pt idx="477">
                  <c:v>-0.95879821184779057</c:v>
                </c:pt>
                <c:pt idx="478">
                  <c:v>-0.94340148175455552</c:v>
                </c:pt>
                <c:pt idx="479">
                  <c:v>-0.92564673927092689</c:v>
                </c:pt>
                <c:pt idx="480">
                  <c:v>-0.90557836200662389</c:v>
                </c:pt>
                <c:pt idx="481">
                  <c:v>-0.88324651045339819</c:v>
                </c:pt>
                <c:pt idx="482">
                  <c:v>-0.85870700260992949</c:v>
                </c:pt>
                <c:pt idx="483">
                  <c:v>-0.83202117446589985</c:v>
                </c:pt>
                <c:pt idx="484">
                  <c:v>-0.80325572669395473</c:v>
                </c:pt>
                <c:pt idx="485">
                  <c:v>-0.77248255793277043</c:v>
                </c:pt>
                <c:pt idx="486">
                  <c:v>-0.7397785850778934</c:v>
                </c:pt>
                <c:pt idx="487">
                  <c:v>-0.70522555102956097</c:v>
                </c:pt>
                <c:pt idx="488">
                  <c:v>-0.66890982037802427</c:v>
                </c:pt>
                <c:pt idx="489">
                  <c:v>-0.63092216353704011</c:v>
                </c:pt>
                <c:pt idx="490">
                  <c:v>-0.59135752986512435</c:v>
                </c:pt>
                <c:pt idx="491">
                  <c:v>-0.5503148103415938</c:v>
                </c:pt>
                <c:pt idx="492">
                  <c:v>-0.50789659039062207</c:v>
                </c:pt>
                <c:pt idx="493">
                  <c:v>-0.464208893471108</c:v>
                </c:pt>
                <c:pt idx="494">
                  <c:v>-0.41936091607323134</c:v>
                </c:pt>
                <c:pt idx="495">
                  <c:v>-0.37346475478411473</c:v>
                </c:pt>
                <c:pt idx="496">
                  <c:v>-0.32663512610472223</c:v>
                </c:pt>
                <c:pt idx="497">
                  <c:v>-0.27898907971835318</c:v>
                </c:pt>
                <c:pt idx="498">
                  <c:v>-0.23064570592739567</c:v>
                </c:pt>
                <c:pt idx="499">
                  <c:v>-0.18172583798957789</c:v>
                </c:pt>
                <c:pt idx="500">
                  <c:v>-0.13235175009777303</c:v>
                </c:pt>
                <c:pt idx="501">
                  <c:v>-8.2646851758182732E-2</c:v>
                </c:pt>
                <c:pt idx="502">
                  <c:v>-3.2735379330845318E-2</c:v>
                </c:pt>
                <c:pt idx="503">
                  <c:v>1.7257914496559664E-2</c:v>
                </c:pt>
                <c:pt idx="504">
                  <c:v>6.7208072525474921E-2</c:v>
                </c:pt>
                <c:pt idx="505">
                  <c:v>0.11699024537436405</c:v>
                </c:pt>
                <c:pt idx="506">
                  <c:v>0.16648000353715925</c:v>
                </c:pt>
                <c:pt idx="507">
                  <c:v>0.21555364839222133</c:v>
                </c:pt>
                <c:pt idx="508">
                  <c:v>0.26408852138446942</c:v>
                </c:pt>
                <c:pt idx="509">
                  <c:v>0.311963310607903</c:v>
                </c:pt>
                <c:pt idx="510">
                  <c:v>0.35905835402216829</c:v>
                </c:pt>
                <c:pt idx="511">
                  <c:v>0.40525593854535408</c:v>
                </c:pt>
                <c:pt idx="512">
                  <c:v>0.45044059427538929</c:v>
                </c:pt>
                <c:pt idx="513">
                  <c:v>0.49449938310465968</c:v>
                </c:pt>
                <c:pt idx="514">
                  <c:v>0.53732218100647189</c:v>
                </c:pt>
                <c:pt idx="515">
                  <c:v>0.57880195328775019</c:v>
                </c:pt>
                <c:pt idx="516">
                  <c:v>0.61883502212003927</c:v>
                </c:pt>
                <c:pt idx="517">
                  <c:v>0.65732132568007762</c:v>
                </c:pt>
                <c:pt idx="518">
                  <c:v>0.69416466825224199</c:v>
                </c:pt>
                <c:pt idx="519">
                  <c:v>0.72927296066774905</c:v>
                </c:pt>
                <c:pt idx="520">
                  <c:v>0.76255845047960269</c:v>
                </c:pt>
                <c:pt idx="521">
                  <c:v>0.79393794129802131</c:v>
                </c:pt>
                <c:pt idx="522">
                  <c:v>0.82333300073808158</c:v>
                </c:pt>
                <c:pt idx="523">
                  <c:v>0.85067015645983257</c:v>
                </c:pt>
                <c:pt idx="524">
                  <c:v>0.87588107981088936</c:v>
                </c:pt>
                <c:pt idx="525">
                  <c:v>0.89890275661246721</c:v>
                </c:pt>
                <c:pt idx="526">
                  <c:v>0.91967764466201984</c:v>
                </c:pt>
                <c:pt idx="527">
                  <c:v>0.9381538175587758</c:v>
                </c:pt>
                <c:pt idx="528">
                  <c:v>0.95428509449269694</c:v>
                </c:pt>
                <c:pt idx="529">
                  <c:v>0.96803115567245757</c:v>
                </c:pt>
                <c:pt idx="530">
                  <c:v>0.97935764310391704</c:v>
                </c:pt>
                <c:pt idx="531">
                  <c:v>0.98823624646721764</c:v>
                </c:pt>
                <c:pt idx="532">
                  <c:v>0.99464477387783812</c:v>
                </c:pt>
                <c:pt idx="533">
                  <c:v>0.99856720735474847</c:v>
                </c:pt>
                <c:pt idx="534">
                  <c:v>0.9999937428570207</c:v>
                </c:pt>
                <c:pt idx="535">
                  <c:v>0.99892081478882411</c:v>
                </c:pt>
                <c:pt idx="536">
                  <c:v>0.99535110491155909</c:v>
                </c:pt>
                <c:pt idx="537">
                  <c:v>0.98929353564084987</c:v>
                </c:pt>
                <c:pt idx="538">
                  <c:v>0.98076324774515289</c:v>
                </c:pt>
                <c:pt idx="539">
                  <c:v>0.96978156250171788</c:v>
                </c:pt>
                <c:pt idx="540">
                  <c:v>0.95637592840450303</c:v>
                </c:pt>
                <c:pt idx="541">
                  <c:v>0.94057985255723198</c:v>
                </c:pt>
                <c:pt idx="542">
                  <c:v>0.92243281692308576</c:v>
                </c:pt>
                <c:pt idx="543">
                  <c:v>0.90198017964035782</c:v>
                </c:pt>
                <c:pt idx="544">
                  <c:v>0.87927306165072427</c:v>
                </c:pt>
                <c:pt idx="545">
                  <c:v>0.85436821892352233</c:v>
                </c:pt>
                <c:pt idx="546">
                  <c:v>0.82732790059537864</c:v>
                </c:pt>
                <c:pt idx="547">
                  <c:v>0.79821969337978793</c:v>
                </c:pt>
                <c:pt idx="548">
                  <c:v>0.76711635263553013</c:v>
                </c:pt>
                <c:pt idx="549">
                  <c:v>0.73409562051615485</c:v>
                </c:pt>
                <c:pt idx="550">
                  <c:v>0.69924003165509774</c:v>
                </c:pt>
                <c:pt idx="551">
                  <c:v>0.66263670687207177</c:v>
                </c:pt>
                <c:pt idx="552">
                  <c:v>0.62437713541639139</c:v>
                </c:pt>
                <c:pt idx="553">
                  <c:v>0.58455694629149912</c:v>
                </c:pt>
                <c:pt idx="554">
                  <c:v>0.5432756692322479</c:v>
                </c:pt>
                <c:pt idx="555">
                  <c:v>0.50063648593241505</c:v>
                </c:pt>
                <c:pt idx="556">
                  <c:v>0.45674597214419282</c:v>
                </c:pt>
                <c:pt idx="557">
                  <c:v>0.41171383129431416</c:v>
                </c:pt>
                <c:pt idx="558">
                  <c:v>0.36565262028262135</c:v>
                </c:pt>
                <c:pt idx="559">
                  <c:v>0.31867746814842218</c:v>
                </c:pt>
                <c:pt idx="560">
                  <c:v>0.27090578830786904</c:v>
                </c:pt>
                <c:pt idx="561">
                  <c:v>0.2224569850815534</c:v>
                </c:pt>
                <c:pt idx="562">
                  <c:v>0.17345215524589211</c:v>
                </c:pt>
                <c:pt idx="563">
                  <c:v>0.12401378535425583</c:v>
                </c:pt>
                <c:pt idx="564">
                  <c:v>7.4265445584361309E-2</c:v>
                </c:pt>
                <c:pt idx="565">
                  <c:v>2.4331480877202275E-2</c:v>
                </c:pt>
                <c:pt idx="566">
                  <c:v>-2.5663299860559489E-2</c:v>
                </c:pt>
                <c:pt idx="567">
                  <c:v>-7.5593935713858057E-2</c:v>
                </c:pt>
                <c:pt idx="568">
                  <c:v>-0.12533562609642912</c:v>
                </c:pt>
                <c:pt idx="569">
                  <c:v>-0.1747640426872949</c:v>
                </c:pt>
                <c:pt idx="570">
                  <c:v>-0.22375564018679642</c:v>
                </c:pt>
                <c:pt idx="571">
                  <c:v>-0.27218796511551568</c:v>
                </c:pt>
                <c:pt idx="572">
                  <c:v>-0.3199399618841981</c:v>
                </c:pt>
                <c:pt idx="573">
                  <c:v>-0.36689227536967789</c:v>
                </c:pt>
                <c:pt idx="574">
                  <c:v>-0.41292754924054009</c:v>
                </c:pt>
                <c:pt idx="575">
                  <c:v>-0.45793071928681145</c:v>
                </c:pt>
                <c:pt idx="576">
                  <c:v>-0.50178930102057417</c:v>
                </c:pt>
                <c:pt idx="577">
                  <c:v>-0.54439367082860157</c:v>
                </c:pt>
                <c:pt idx="578">
                  <c:v>-0.58563733997429757</c:v>
                </c:pt>
                <c:pt idx="579">
                  <c:v>-0.62541722076409156</c:v>
                </c:pt>
                <c:pt idx="580">
                  <c:v>-0.66363388421296754</c:v>
                </c:pt>
                <c:pt idx="581">
                  <c:v>-0.70019180856515673</c:v>
                </c:pt>
                <c:pt idx="582">
                  <c:v>-0.73499961804877767</c:v>
                </c:pt>
                <c:pt idx="583">
                  <c:v>-0.7679703112676759</c:v>
                </c:pt>
                <c:pt idx="584">
                  <c:v>-0.7990214786596137</c:v>
                </c:pt>
                <c:pt idx="585">
                  <c:v>-0.82807550847724454</c:v>
                </c:pt>
                <c:pt idx="586">
                  <c:v>-0.85505978077707023</c:v>
                </c:pt>
                <c:pt idx="587">
                  <c:v>-0.87990684893147875</c:v>
                </c:pt>
                <c:pt idx="588">
                  <c:v>-0.90255460821018541</c:v>
                </c:pt>
                <c:pt idx="589">
                  <c:v>-0.92294645100972172</c:v>
                </c:pt>
                <c:pt idx="590">
                  <c:v>-0.94103140834295351</c:v>
                </c:pt>
                <c:pt idx="591">
                  <c:v>-0.95676427723501156</c:v>
                </c:pt>
                <c:pt idx="592">
                  <c:v>-0.97010573370718534</c:v>
                </c:pt>
                <c:pt idx="593">
                  <c:v>-0.98102243106638998</c:v>
                </c:pt>
                <c:pt idx="594">
                  <c:v>-0.98948708325453516</c:v>
                </c:pt>
                <c:pt idx="595">
                  <c:v>-0.99547853304945511</c:v>
                </c:pt>
                <c:pt idx="596">
                  <c:v>-0.99898180494694944</c:v>
                </c:pt>
                <c:pt idx="597">
                  <c:v>-0.99998814259174296</c:v>
                </c:pt>
                <c:pt idx="598">
                  <c:v>-0.99849503066381462</c:v>
                </c:pt>
                <c:pt idx="599">
                  <c:v>-0.99450620116538635</c:v>
                </c:pt>
                <c:pt idx="600">
                  <c:v>-0.98803162409286183</c:v>
                </c:pt>
                <c:pt idx="601">
                  <c:v>-0.97908748251702782</c:v>
                </c:pt>
                <c:pt idx="602">
                  <c:v>-0.96769613213380523</c:v>
                </c:pt>
                <c:pt idx="603">
                  <c:v>-0.95388604538665234</c:v>
                </c:pt>
                <c:pt idx="604">
                  <c:v>-0.93769174030028113</c:v>
                </c:pt>
                <c:pt idx="605">
                  <c:v>-0.91915369420357729</c:v>
                </c:pt>
                <c:pt idx="606">
                  <c:v>-0.89831824255735471</c:v>
                </c:pt>
                <c:pt idx="607">
                  <c:v>-0.87523746313983564</c:v>
                </c:pt>
                <c:pt idx="608">
                  <c:v>-0.84996904587932809</c:v>
                </c:pt>
                <c:pt idx="609">
                  <c:v>-0.82257614865944251</c:v>
                </c:pt>
                <c:pt idx="610">
                  <c:v>-0.79312723945728514</c:v>
                </c:pt>
                <c:pt idx="611">
                  <c:v>-0.76169592520916607</c:v>
                </c:pt>
                <c:pt idx="612">
                  <c:v>-0.72836076783159343</c:v>
                </c:pt>
                <c:pt idx="613">
                  <c:v>-0.69320508785739943</c:v>
                </c:pt>
                <c:pt idx="614">
                  <c:v>-0.65631675617779039</c:v>
                </c:pt>
                <c:pt idx="615">
                  <c:v>-0.61778797441089595</c:v>
                </c:pt>
                <c:pt idx="616">
                  <c:v>-0.57771504444573174</c:v>
                </c:pt>
                <c:pt idx="617">
                  <c:v>-0.5361981277376322</c:v>
                </c:pt>
                <c:pt idx="618">
                  <c:v>-0.4933409949567783</c:v>
                </c:pt>
                <c:pt idx="619">
                  <c:v>-0.44925076661555291</c:v>
                </c:pt>
                <c:pt idx="620">
                  <c:v>-0.40403764532306502</c:v>
                </c:pt>
                <c:pt idx="621">
                  <c:v>-0.35781464033600746</c:v>
                </c:pt>
                <c:pt idx="622">
                  <c:v>-0.31069728509437228</c:v>
                </c:pt>
                <c:pt idx="623">
                  <c:v>-0.26280334844802267</c:v>
                </c:pt>
                <c:pt idx="624">
                  <c:v>-0.21425254029588769</c:v>
                </c:pt>
                <c:pt idx="625">
                  <c:v>-0.16516621237357901</c:v>
                </c:pt>
                <c:pt idx="626">
                  <c:v>-0.11566705493723693</c:v>
                </c:pt>
                <c:pt idx="627">
                  <c:v>-6.58787901017895E-2</c:v>
                </c:pt>
                <c:pt idx="628">
                  <c:v>-1.5925862600101801E-2</c:v>
                </c:pt>
                <c:pt idx="629">
                  <c:v>3.40668712640608E-2</c:v>
                </c:pt>
                <c:pt idx="630">
                  <c:v>8.397445569174683E-2</c:v>
                </c:pt>
                <c:pt idx="631">
                  <c:v>0.13367214771325459</c:v>
                </c:pt>
                <c:pt idx="632">
                  <c:v>0.18303572898058801</c:v>
                </c:pt>
                <c:pt idx="633">
                  <c:v>0.23194181624863142</c:v>
                </c:pt>
                <c:pt idx="634">
                  <c:v>0.28026816976901953</c:v>
                </c:pt>
                <c:pt idx="635">
                  <c:v>0.32789399882582632</c:v>
                </c:pt>
                <c:pt idx="636">
                  <c:v>0.37470026364946202</c:v>
                </c:pt>
                <c:pt idx="637">
                  <c:v>0.42056997295409904</c:v>
                </c:pt>
                <c:pt idx="638">
                  <c:v>0.46538847635495545</c:v>
                </c:pt>
                <c:pt idx="639">
                  <c:v>0.50904375093456089</c:v>
                </c:pt>
                <c:pt idx="640">
                  <c:v>0.55142668124169059</c:v>
                </c:pt>
                <c:pt idx="641">
                  <c:v>0.59243133202317722</c:v>
                </c:pt>
                <c:pt idx="642">
                  <c:v>0.63195521300688495</c:v>
                </c:pt>
                <c:pt idx="643">
                  <c:v>0.6698995350739827</c:v>
                </c:pt>
                <c:pt idx="644">
                  <c:v>0.7061694571803343</c:v>
                </c:pt>
                <c:pt idx="645">
                  <c:v>0.74067432340967398</c:v>
                </c:pt>
                <c:pt idx="646">
                  <c:v>0.77332788956622067</c:v>
                </c:pt>
                <c:pt idx="647">
                  <c:v>0.80404853874023552</c:v>
                </c:pt>
                <c:pt idx="648">
                  <c:v>0.83275948530777977</c:v>
                </c:pt>
                <c:pt idx="649">
                  <c:v>0.85938896685481447</c:v>
                </c:pt>
                <c:pt idx="650">
                  <c:v>0.88387042354583067</c:v>
                </c:pt>
                <c:pt idx="651">
                  <c:v>0.90614266448880065</c:v>
                </c:pt>
                <c:pt idx="652">
                  <c:v>0.92615002068052854</c:v>
                </c:pt>
                <c:pt idx="653">
                  <c:v>0.94384248415015926</c:v>
                </c:pt>
                <c:pt idx="654">
                  <c:v>0.9591758329530804</c:v>
                </c:pt>
                <c:pt idx="655">
                  <c:v>0.97211174170273407</c:v>
                </c:pt>
                <c:pt idx="656">
                  <c:v>0.98261787736413952</c:v>
                </c:pt>
                <c:pt idx="657">
                  <c:v>0.99066798006963386</c:v>
                </c:pt>
                <c:pt idx="658">
                  <c:v>0.99624192875486361</c:v>
                </c:pt>
                <c:pt idx="659">
                  <c:v>0.99932579145097356</c:v>
                </c:pt>
                <c:pt idx="660">
                  <c:v>0.99991186010726718</c:v>
                </c:pt>
                <c:pt idx="661">
                  <c:v>0.997998669857323</c:v>
                </c:pt>
                <c:pt idx="662">
                  <c:v>0.99359100268039491</c:v>
                </c:pt>
                <c:pt idx="663">
                  <c:v>0.98669987544895787</c:v>
                </c:pt>
                <c:pt idx="664">
                  <c:v>0.97734251239225867</c:v>
                </c:pt>
                <c:pt idx="665">
                  <c:v>0.96554230204472125</c:v>
                </c:pt>
                <c:pt idx="666">
                  <c:v>0.9513287387867827</c:v>
                </c:pt>
                <c:pt idx="667">
                  <c:v>0.93473734912430451</c:v>
                </c:pt>
                <c:pt idx="668">
                  <c:v>0.91580960289081903</c:v>
                </c:pt>
                <c:pt idx="669">
                  <c:v>0.89459280959452481</c:v>
                </c:pt>
                <c:pt idx="670">
                  <c:v>0.87114000016917637</c:v>
                </c:pt>
                <c:pt idx="671">
                  <c:v>0.84550979442434704</c:v>
                </c:pt>
                <c:pt idx="672">
                  <c:v>0.8177662545264418</c:v>
                </c:pt>
                <c:pt idx="673">
                  <c:v>0.78797872487665688</c:v>
                </c:pt>
                <c:pt idx="674">
                  <c:v>0.75622165878606296</c:v>
                </c:pt>
                <c:pt idx="675">
                  <c:v>0.72257443238113506</c:v>
                </c:pt>
                <c:pt idx="676">
                  <c:v>0.68712114620474429</c:v>
                </c:pt>
                <c:pt idx="677">
                  <c:v>0.64995041500861195</c:v>
                </c:pt>
                <c:pt idx="678">
                  <c:v>0.61115514626259604</c:v>
                </c:pt>
                <c:pt idx="679">
                  <c:v>0.57083230793436546</c:v>
                </c:pt>
                <c:pt idx="680">
                  <c:v>0.52908268612002385</c:v>
                </c:pt>
                <c:pt idx="681">
                  <c:v>0.48601063313131865</c:v>
                </c:pt>
                <c:pt idx="682">
                  <c:v>0.44172380666922378</c:v>
                </c:pt>
                <c:pt idx="683">
                  <c:v>0.39633290073577365</c:v>
                </c:pt>
                <c:pt idx="684">
                  <c:v>0.34995136895666218</c:v>
                </c:pt>
                <c:pt idx="685">
                  <c:v>0.30269514100631545</c:v>
                </c:pt>
                <c:pt idx="686">
                  <c:v>0.25468233284403508</c:v>
                </c:pt>
                <c:pt idx="687">
                  <c:v>0.20603295148563266</c:v>
                </c:pt>
                <c:pt idx="688">
                  <c:v>0.15686859504841</c:v>
                </c:pt>
                <c:pt idx="689">
                  <c:v>0.10731214881914432</c:v>
                </c:pt>
                <c:pt idx="690">
                  <c:v>5.7487478104924564E-2</c:v>
                </c:pt>
                <c:pt idx="691">
                  <c:v>7.5191186343423555E-3</c:v>
                </c:pt>
                <c:pt idx="692">
                  <c:v>-4.2468034716951521E-2</c:v>
                </c:pt>
                <c:pt idx="693">
                  <c:v>-9.234904009837086E-2</c:v>
                </c:pt>
                <c:pt idx="694">
                  <c:v>-0.14199922097400169</c:v>
                </c:pt>
                <c:pt idx="695">
                  <c:v>-0.19129447774895519</c:v>
                </c:pt>
                <c:pt idx="696">
                  <c:v>-0.24011159795377449</c:v>
                </c:pt>
                <c:pt idx="697">
                  <c:v>-0.28832856421141911</c:v>
                </c:pt>
                <c:pt idx="698">
                  <c:v>-0.33582485921714189</c:v>
                </c:pt>
                <c:pt idx="699">
                  <c:v>-0.38248176696903424</c:v>
                </c:pt>
                <c:pt idx="700">
                  <c:v>-0.42818266949615102</c:v>
                </c:pt>
                <c:pt idx="701">
                  <c:v>-0.47281333834275108</c:v>
                </c:pt>
                <c:pt idx="702">
                  <c:v>-0.51626222007992706</c:v>
                </c:pt>
                <c:pt idx="703">
                  <c:v>-0.55842071513106373</c:v>
                </c:pt>
                <c:pt idx="704">
                  <c:v>-0.59918344921426525</c:v>
                </c:pt>
                <c:pt idx="705">
                  <c:v>-0.6384485367231334</c:v>
                </c:pt>
                <c:pt idx="706">
                  <c:v>-0.67611783538776427</c:v>
                </c:pt>
                <c:pt idx="707">
                  <c:v>-0.71209719157929274</c:v>
                </c:pt>
                <c:pt idx="708">
                  <c:v>-0.74629667564491631</c:v>
                </c:pt>
                <c:pt idx="709">
                  <c:v>-0.77863080668522755</c:v>
                </c:pt>
                <c:pt idx="710">
                  <c:v>-0.80901876621190649</c:v>
                </c:pt>
                <c:pt idx="711">
                  <c:v>-0.83738460015188443</c:v>
                </c:pt>
                <c:pt idx="712">
                  <c:v>-0.86365740869295604</c:v>
                </c:pt>
                <c:pt idx="713">
                  <c:v>-0.88777152349637511</c:v>
                </c:pt>
                <c:pt idx="714">
                  <c:v>-0.90966667183352823</c:v>
                </c:pt>
                <c:pt idx="715">
                  <c:v>-0.92928812723633902</c:v>
                </c:pt>
                <c:pt idx="716">
                  <c:v>-0.94658684628496048</c:v>
                </c:pt>
                <c:pt idx="717">
                  <c:v>-0.96151959119077146</c:v>
                </c:pt>
                <c:pt idx="718">
                  <c:v>-0.97404903786832642</c:v>
                </c:pt>
                <c:pt idx="719">
                  <c:v>-0.98414386922614483</c:v>
                </c:pt>
                <c:pt idx="720">
                  <c:v>-0.99177885344311578</c:v>
                </c:pt>
                <c:pt idx="721">
                  <c:v>-0.99693490703492127</c:v>
                </c:pt>
                <c:pt idx="722">
                  <c:v>-0.99959914255280291</c:v>
                </c:pt>
                <c:pt idx="723">
                  <c:v>-0.99976490079547231</c:v>
                </c:pt>
                <c:pt idx="724">
                  <c:v>-0.99743176745364792</c:v>
                </c:pt>
                <c:pt idx="725">
                  <c:v>-0.99260557414561279</c:v>
                </c:pt>
                <c:pt idx="726">
                  <c:v>-0.98529838384120383</c:v>
                </c:pt>
                <c:pt idx="727">
                  <c:v>-0.97552846071066934</c:v>
                </c:pt>
                <c:pt idx="728">
                  <c:v>-0.96332022447376087</c:v>
                </c:pt>
                <c:pt idx="729">
                  <c:v>-0.94870418936314072</c:v>
                </c:pt>
                <c:pt idx="730">
                  <c:v>-0.93171688785470552</c:v>
                </c:pt>
                <c:pt idx="731">
                  <c:v>-0.91240077935540909</c:v>
                </c:pt>
                <c:pt idx="732">
                  <c:v>-0.89080414407686137</c:v>
                </c:pt>
                <c:pt idx="733">
                  <c:v>-0.86698096235995481</c:v>
                </c:pt>
                <c:pt idx="734">
                  <c:v>-0.84099077975210157</c:v>
                </c:pt>
                <c:pt idx="735">
                  <c:v>-0.81289855817440326</c:v>
                </c:pt>
                <c:pt idx="736">
                  <c:v>-0.78277451355065442</c:v>
                </c:pt>
                <c:pt idx="737">
                  <c:v>-0.75069394030411052</c:v>
                </c:pt>
                <c:pt idx="738">
                  <c:v>-0.71673702316065746</c:v>
                </c:pt>
                <c:pt idx="739">
                  <c:v>-0.68098863672872378</c:v>
                </c:pt>
                <c:pt idx="740">
                  <c:v>-0.6435381333569995</c:v>
                </c:pt>
                <c:pt idx="741">
                  <c:v>-0.60447911980006386</c:v>
                </c:pt>
                <c:pt idx="742">
                  <c:v>-0.56390922325026249</c:v>
                </c:pt>
                <c:pt idx="743">
                  <c:v>-0.52192984732058756</c:v>
                </c:pt>
                <c:pt idx="744">
                  <c:v>-0.47864591858841499</c:v>
                </c:pt>
                <c:pt idx="745">
                  <c:v>-0.43416562433375322</c:v>
                </c:pt>
                <c:pt idx="746">
                  <c:v>-0.38860014212734334</c:v>
                </c:pt>
                <c:pt idx="747">
                  <c:v>-0.34206336194465037</c:v>
                </c:pt>
                <c:pt idx="748">
                  <c:v>-0.29467160150025762</c:v>
                </c:pt>
                <c:pt idx="749">
                  <c:v>-0.24654331551411082</c:v>
                </c:pt>
                <c:pt idx="750">
                  <c:v>-0.19779879963646227</c:v>
                </c:pt>
                <c:pt idx="751">
                  <c:v>-0.14855988977134613</c:v>
                </c:pt>
                <c:pt idx="752">
                  <c:v>-9.8949657550289546E-2</c:v>
                </c:pt>
                <c:pt idx="753">
                  <c:v>-4.9092102717349782E-2</c:v>
                </c:pt>
                <c:pt idx="754">
                  <c:v>8.8815680571759158E-4</c:v>
                </c:pt>
                <c:pt idx="755">
                  <c:v>5.0866196399306694E-2</c:v>
                </c:pt>
                <c:pt idx="756">
                  <c:v>0.10071709699250053</c:v>
                </c:pt>
                <c:pt idx="757">
                  <c:v>0.15031625729567033</c:v>
                </c:pt>
                <c:pt idx="758">
                  <c:v>0.19953970523878739</c:v>
                </c:pt>
                <c:pt idx="759">
                  <c:v>0.24826440783708406</c:v>
                </c:pt>
                <c:pt idx="760">
                  <c:v>0.29636857870938532</c:v>
                </c:pt>
                <c:pt idx="761">
                  <c:v>0.34373198248068532</c:v>
                </c:pt>
                <c:pt idx="762">
                  <c:v>0.39023623530794616</c:v>
                </c:pt>
                <c:pt idx="763">
                  <c:v>0.43576510077803321</c:v>
                </c:pt>
                <c:pt idx="764">
                  <c:v>0.48020478043825898</c:v>
                </c:pt>
                <c:pt idx="765">
                  <c:v>0.52344419823319799</c:v>
                </c:pt>
                <c:pt idx="766">
                  <c:v>0.56537527813702293</c:v>
                </c:pt>
                <c:pt idx="767">
                  <c:v>0.60589321428726395</c:v>
                </c:pt>
                <c:pt idx="768">
                  <c:v>0.64489673294486727</c:v>
                </c:pt>
                <c:pt idx="769">
                  <c:v>0.68228834562583995</c:v>
                </c:pt>
                <c:pt idx="770">
                  <c:v>0.7179745927716441</c:v>
                </c:pt>
                <c:pt idx="771">
                  <c:v>0.7518662773494591</c:v>
                </c:pt>
                <c:pt idx="772">
                  <c:v>0.78387868779829295</c:v>
                </c:pt>
                <c:pt idx="773">
                  <c:v>0.81393180976375545</c:v>
                </c:pt>
                <c:pt idx="774">
                  <c:v>0.84195052609230492</c:v>
                </c:pt>
                <c:pt idx="775">
                  <c:v>0.86786480458497739</c:v>
                </c:pt>
                <c:pt idx="776">
                  <c:v>0.89160987304144068</c:v>
                </c:pt>
                <c:pt idx="777">
                  <c:v>0.91312638115674905</c:v>
                </c:pt>
                <c:pt idx="778">
                  <c:v>0.93236054886618902</c:v>
                </c:pt>
                <c:pt idx="779">
                  <c:v>0.94926430076745327</c:v>
                </c:pt>
                <c:pt idx="780">
                  <c:v>0.96379538628408779</c:v>
                </c:pt>
                <c:pt idx="781">
                  <c:v>0.97591748526994648</c:v>
                </c:pt>
                <c:pt idx="782">
                  <c:v>0.98560029879063304</c:v>
                </c:pt>
                <c:pt idx="783">
                  <c:v>0.99281962485505482</c:v>
                </c:pt>
                <c:pt idx="784">
                  <c:v>0.99755741890780514</c:v>
                </c:pt>
                <c:pt idx="785">
                  <c:v>0.99980183893114627</c:v>
                </c:pt>
                <c:pt idx="786">
                  <c:v>0.99954727504389196</c:v>
                </c:pt>
                <c:pt idx="787">
                  <c:v>0.99679436352318562</c:v>
                </c:pt>
                <c:pt idx="788">
                  <c:v>0.99154998521414106</c:v>
                </c:pt>
                <c:pt idx="789">
                  <c:v>0.98382724833130997</c:v>
                </c:pt>
                <c:pt idx="790">
                  <c:v>0.97364545569497807</c:v>
                </c:pt>
                <c:pt idx="791">
                  <c:v>0.96103005648416018</c:v>
                </c:pt>
                <c:pt idx="792">
                  <c:v>0.94601258262690813</c:v>
                </c:pt>
                <c:pt idx="793">
                  <c:v>0.92863056998692006</c:v>
                </c:pt>
                <c:pt idx="794">
                  <c:v>0.90892746454341378</c:v>
                </c:pt>
                <c:pt idx="795">
                  <c:v>0.88695251379882478</c:v>
                </c:pt>
                <c:pt idx="796">
                  <c:v>0.86276064368567884</c:v>
                </c:pt>
                <c:pt idx="797">
                  <c:v>0.83641232128037235</c:v>
                </c:pt>
                <c:pt idx="798">
                  <c:v>0.80797340366698511</c:v>
                </c:pt>
                <c:pt idx="799">
                  <c:v>0.77751497332884056</c:v>
                </c:pt>
                <c:pt idx="800">
                  <c:v>0.74511316047934883</c:v>
                </c:pt>
                <c:pt idx="801">
                  <c:v>0.71084895277609139</c:v>
                </c:pt>
                <c:pt idx="802">
                  <c:v>0.67480799289386684</c:v>
                </c:pt>
                <c:pt idx="803">
                  <c:v>0.63708036446262184</c:v>
                </c:pt>
                <c:pt idx="804">
                  <c:v>0.5977603669052548</c:v>
                </c:pt>
                <c:pt idx="805">
                  <c:v>0.55694627973821142</c:v>
                </c:pt>
                <c:pt idx="806">
                  <c:v>0.51474011692383814</c:v>
                </c:pt>
                <c:pt idx="807">
                  <c:v>0.47124737188861981</c:v>
                </c:pt>
                <c:pt idx="808">
                  <c:v>0.42657675384457316</c:v>
                </c:pt>
                <c:pt idx="809">
                  <c:v>0.3808399160727875</c:v>
                </c:pt>
                <c:pt idx="810">
                  <c:v>0.33415117684842055</c:v>
                </c:pt>
                <c:pt idx="811">
                  <c:v>0.28662723370450149</c:v>
                </c:pt>
                <c:pt idx="812">
                  <c:v>0.23838687174889206</c:v>
                </c:pt>
                <c:pt idx="813">
                  <c:v>0.1895506667634001</c:v>
                </c:pt>
                <c:pt idx="814">
                  <c:v>0.14024068382707161</c:v>
                </c:pt>
                <c:pt idx="815">
                  <c:v>9.058017221711874E-2</c:v>
                </c:pt>
                <c:pt idx="816">
                  <c:v>4.0693257349864856E-2</c:v>
                </c:pt>
                <c:pt idx="817">
                  <c:v>-9.2953694681320292E-3</c:v>
                </c:pt>
                <c:pt idx="818">
                  <c:v>-5.9260762703386323E-2</c:v>
                </c:pt>
                <c:pt idx="819">
                  <c:v>-0.10907803489429785</c:v>
                </c:pt>
                <c:pt idx="820">
                  <c:v>-0.15862266880470899</c:v>
                </c:pt>
                <c:pt idx="821">
                  <c:v>-0.20777082865219737</c:v>
                </c:pt>
                <c:pt idx="822">
                  <c:v>-0.25639966963301802</c:v>
                </c:pt>
                <c:pt idx="823">
                  <c:v>-0.30438764497011589</c:v>
                </c:pt>
                <c:pt idx="824">
                  <c:v>-0.3516148097168163</c:v>
                </c:pt>
                <c:pt idx="825">
                  <c:v>-0.39796312055667099</c:v>
                </c:pt>
                <c:pt idx="826">
                  <c:v>-0.44331673085032081</c:v>
                </c:pt>
                <c:pt idx="827">
                  <c:v>-0.48756228019174153</c:v>
                </c:pt>
                <c:pt idx="828">
                  <c:v>-0.53058917775020364</c:v>
                </c:pt>
                <c:pt idx="829">
                  <c:v>-0.57228987868979819</c:v>
                </c:pt>
                <c:pt idx="830">
                  <c:v>-0.61256015297546973</c:v>
                </c:pt>
                <c:pt idx="831">
                  <c:v>-0.65129934589386351</c:v>
                </c:pt>
                <c:pt idx="832">
                  <c:v>-0.68841062963767041</c:v>
                </c:pt>
                <c:pt idx="833">
                  <c:v>-0.72380124532470314</c:v>
                </c:pt>
                <c:pt idx="834">
                  <c:v>-0.75738273484683072</c:v>
                </c:pt>
                <c:pt idx="835">
                  <c:v>-0.78907116196913996</c:v>
                </c:pt>
                <c:pt idx="836">
                  <c:v>-0.81878732212684358</c:v>
                </c:pt>
                <c:pt idx="837">
                  <c:v>-0.8464569403954284</c:v>
                </c:pt>
                <c:pt idx="838">
                  <c:v>-0.87201085713927373</c:v>
                </c:pt>
                <c:pt idx="839">
                  <c:v>-0.8953852008747496</c:v>
                </c:pt>
                <c:pt idx="840">
                  <c:v>-0.91652154791563378</c:v>
                </c:pt>
                <c:pt idx="841">
                  <c:v>-0.93536706840192418</c:v>
                </c:pt>
                <c:pt idx="842">
                  <c:v>-0.95187465834696461</c:v>
                </c:pt>
                <c:pt idx="843">
                  <c:v>-0.9660030573728744</c:v>
                </c:pt>
                <c:pt idx="844">
                  <c:v>-0.97771695184002094</c:v>
                </c:pt>
                <c:pt idx="845">
                  <c:v>-0.98698706311271112</c:v>
                </c:pt>
                <c:pt idx="846">
                  <c:v>-0.99379022074054568</c:v>
                </c:pt>
                <c:pt idx="847">
                  <c:v>-0.99810942037247175</c:v>
                </c:pt>
                <c:pt idx="848">
                  <c:v>-0.99993386625880365</c:v>
                </c:pt>
                <c:pt idx="849">
                  <c:v>-0.99925899823497932</c:v>
                </c:pt>
                <c:pt idx="850">
                  <c:v>-0.99608650311959401</c:v>
                </c:pt>
                <c:pt idx="851">
                  <c:v>-0.99042431049823265</c:v>
                </c:pt>
                <c:pt idx="852">
                  <c:v>-0.98228657290363453</c:v>
                </c:pt>
                <c:pt idx="853">
                  <c:v>-0.97169363044173651</c:v>
                </c:pt>
                <c:pt idx="854">
                  <c:v>-0.95867195995199261</c:v>
                </c:pt>
                <c:pt idx="855">
                  <c:v>-0.94325410882907601</c:v>
                </c:pt>
                <c:pt idx="856">
                  <c:v>-0.92547861367133066</c:v>
                </c:pt>
                <c:pt idx="857">
                  <c:v>-0.90538990395934893</c:v>
                </c:pt>
                <c:pt idx="858">
                  <c:v>-0.8830381910054188</c:v>
                </c:pt>
                <c:pt idx="859">
                  <c:v>-0.85847934245137159</c:v>
                </c:pt>
                <c:pt idx="860">
                  <c:v>-0.8317747426285983</c:v>
                </c:pt>
                <c:pt idx="861">
                  <c:v>-0.80299113912916587</c:v>
                </c:pt>
                <c:pt idx="862">
                  <c:v>-0.77220047597160724</c:v>
                </c:pt>
                <c:pt idx="863">
                  <c:v>-0.73947971377835797</c:v>
                </c:pt>
                <c:pt idx="864">
                  <c:v>-0.70491063741424809</c:v>
                </c:pt>
                <c:pt idx="865">
                  <c:v>-0.66857965156697086</c:v>
                </c:pt>
                <c:pt idx="866">
                  <c:v>-0.630577564780328</c:v>
                </c:pt>
                <c:pt idx="867">
                  <c:v>-0.59099936248017626</c:v>
                </c:pt>
                <c:pt idx="868">
                  <c:v>-0.54994396956034775</c:v>
                </c:pt>
                <c:pt idx="869">
                  <c:v>-0.50751400312189521</c:v>
                </c:pt>
                <c:pt idx="870">
                  <c:v>-0.46381551598382736</c:v>
                </c:pt>
                <c:pt idx="871">
                  <c:v>-0.41895773160625144</c:v>
                </c:pt>
                <c:pt idx="872">
                  <c:v>-0.37305277108862211</c:v>
                </c:pt>
                <c:pt idx="873">
                  <c:v>-0.32621537292540531</c:v>
                </c:pt>
                <c:pt idx="874">
                  <c:v>-0.27856260621955026</c:v>
                </c:pt>
                <c:pt idx="875">
                  <c:v>-0.23021357807075407</c:v>
                </c:pt>
                <c:pt idx="876">
                  <c:v>-0.18128913586969481</c:v>
                </c:pt>
                <c:pt idx="877">
                  <c:v>-0.13191156524251116</c:v>
                </c:pt>
                <c:pt idx="878">
                  <c:v>-8.2204284400443403E-2</c:v>
                </c:pt>
                <c:pt idx="879">
                  <c:v>-3.2291535658531198E-2</c:v>
                </c:pt>
                <c:pt idx="880">
                  <c:v>1.7701925105413577E-2</c:v>
                </c:pt>
                <c:pt idx="881">
                  <c:v>6.7651140275579197E-2</c:v>
                </c:pt>
                <c:pt idx="882">
                  <c:v>0.11743126282709573</c:v>
                </c:pt>
                <c:pt idx="883">
                  <c:v>0.16691786837855691</c:v>
                </c:pt>
                <c:pt idx="884">
                  <c:v>0.21598726618822409</c:v>
                </c:pt>
                <c:pt idx="885">
                  <c:v>0.2645168083164075</c:v>
                </c:pt>
                <c:pt idx="886">
                  <c:v>0.31238519618149074</c:v>
                </c:pt>
                <c:pt idx="887">
                  <c:v>0.35947278374319225</c:v>
                </c:pt>
                <c:pt idx="888">
                  <c:v>0.40566187655533587</c:v>
                </c:pt>
                <c:pt idx="889">
                  <c:v>0.45083702594071889</c:v>
                </c:pt>
                <c:pt idx="890">
                  <c:v>0.4948853175526281</c:v>
                </c:pt>
                <c:pt idx="891">
                  <c:v>0.53769665360194696</c:v>
                </c:pt>
                <c:pt idx="892">
                  <c:v>0.57916402804427081</c:v>
                </c:pt>
                <c:pt idx="893">
                  <c:v>0.61918379403927326</c:v>
                </c:pt>
                <c:pt idx="894">
                  <c:v>0.65765592301386944</c:v>
                </c:pt>
                <c:pt idx="895">
                  <c:v>0.69448425468150921</c:v>
                </c:pt>
                <c:pt idx="896">
                  <c:v>0.72957673739285345</c:v>
                </c:pt>
                <c:pt idx="897">
                  <c:v>0.76284565821694028</c:v>
                </c:pt>
                <c:pt idx="898">
                  <c:v>0.79420786217781891</c:v>
                </c:pt>
                <c:pt idx="899">
                  <c:v>0.82358496009871629</c:v>
                </c:pt>
                <c:pt idx="900">
                  <c:v>0.85090352453411844</c:v>
                </c:pt>
                <c:pt idx="901">
                  <c:v>0.87609527330017467</c:v>
                </c:pt>
                <c:pt idx="902">
                  <c:v>0.89909724014458203</c:v>
                </c:pt>
                <c:pt idx="903">
                  <c:v>0.91985193212941585</c:v>
                </c:pt>
                <c:pt idx="904">
                  <c:v>0.93830747333355435</c:v>
                </c:pt>
                <c:pt idx="905">
                  <c:v>0.95441773451544232</c:v>
                </c:pt>
                <c:pt idx="906">
                  <c:v>0.96814244841218933</c:v>
                </c:pt>
                <c:pt idx="907">
                  <c:v>0.97944731038674804</c:v>
                </c:pt>
                <c:pt idx="908">
                  <c:v>0.98830406417163696</c:v>
                </c:pt>
                <c:pt idx="909">
                  <c:v>0.99469057249490467</c:v>
                </c:pt>
                <c:pt idx="910">
                  <c:v>0.99859087241177047</c:v>
                </c:pt>
                <c:pt idx="911">
                  <c:v>0.99999521520368007</c:v>
                </c:pt>
                <c:pt idx="912">
                  <c:v>0.99890009074502106</c:v>
                </c:pt>
                <c:pt idx="913">
                  <c:v>0.99530823627661069</c:v>
                </c:pt>
                <c:pt idx="914">
                  <c:v>0.98922862956401714</c:v>
                </c:pt>
                <c:pt idx="915">
                  <c:v>0.98067646645782569</c:v>
                </c:pt>
                <c:pt idx="916">
                  <c:v>0.96967312291192076</c:v>
                </c:pt>
                <c:pt idx="917">
                  <c:v>0.95624610155473444</c:v>
                </c:pt>
                <c:pt idx="918">
                  <c:v>0.94042896294700595</c:v>
                </c:pt>
                <c:pt idx="919">
                  <c:v>0.92226124169784363</c:v>
                </c:pt>
                <c:pt idx="920">
                  <c:v>0.90178834764880922</c:v>
                </c:pt>
                <c:pt idx="921">
                  <c:v>0.87906145237294564</c:v>
                </c:pt>
                <c:pt idx="922">
                  <c:v>0.85413736127250073</c:v>
                </c:pt>
                <c:pt idx="923">
                  <c:v>0.82707837159501696</c:v>
                </c:pt>
                <c:pt idx="924">
                  <c:v>0.79795211672263089</c:v>
                </c:pt>
                <c:pt idx="925">
                  <c:v>0.76683139712387138</c:v>
                </c:pt>
                <c:pt idx="926">
                  <c:v>0.73379399839037407</c:v>
                </c:pt>
                <c:pt idx="927">
                  <c:v>0.69892249681342278</c:v>
                </c:pt>
                <c:pt idx="928">
                  <c:v>0.66230405298624284</c:v>
                </c:pt>
                <c:pt idx="929">
                  <c:v>0.62403019394787507</c:v>
                </c:pt>
                <c:pt idx="930">
                  <c:v>0.58419658441328559</c:v>
                </c:pt>
                <c:pt idx="931">
                  <c:v>0.54290278766136291</c:v>
                </c:pt>
                <c:pt idx="932">
                  <c:v>0.50025201667858699</c:v>
                </c:pt>
                <c:pt idx="933">
                  <c:v>0.4563508761803346</c:v>
                </c:pt>
                <c:pt idx="934">
                  <c:v>0.41130909615456712</c:v>
                </c:pt>
                <c:pt idx="935">
                  <c:v>0.36523925759405601</c:v>
                </c:pt>
                <c:pt idx="936">
                  <c:v>0.3182565111024882</c:v>
                </c:pt>
                <c:pt idx="937">
                  <c:v>0.27047828907794436</c:v>
                </c:pt>
                <c:pt idx="938">
                  <c:v>0.22202401219308238</c:v>
                </c:pt>
                <c:pt idx="939">
                  <c:v>0.17301479090560107</c:v>
                </c:pt>
                <c:pt idx="940">
                  <c:v>0.123573122745224</c:v>
                </c:pt>
                <c:pt idx="941">
                  <c:v>7.3822586133622178E-2</c:v>
                </c:pt>
                <c:pt idx="942">
                  <c:v>2.3887531502738858E-2</c:v>
                </c:pt>
                <c:pt idx="943">
                  <c:v>-2.6107229516508294E-2</c:v>
                </c:pt>
                <c:pt idx="944">
                  <c:v>-7.6036736058353566E-2</c:v>
                </c:pt>
                <c:pt idx="945">
                  <c:v>-0.1257761903592125</c:v>
                </c:pt>
                <c:pt idx="946">
                  <c:v>-0.17520126968714714</c:v>
                </c:pt>
                <c:pt idx="947">
                  <c:v>-0.2241884370839283</c:v>
                </c:pt>
                <c:pt idx="948">
                  <c:v>-0.27261525014307375</c:v>
                </c:pt>
                <c:pt idx="949">
                  <c:v>-0.320360667052146</c:v>
                </c:pt>
                <c:pt idx="950">
                  <c:v>-0.36730534913419133</c:v>
                </c:pt>
                <c:pt idx="951">
                  <c:v>-0.41333195913232923</c:v>
                </c:pt>
                <c:pt idx="952">
                  <c:v>-0.45832545449176587</c:v>
                </c:pt>
                <c:pt idx="953">
                  <c:v>-0.50217337490624925</c:v>
                </c:pt>
                <c:pt idx="954">
                  <c:v>-0.54476612341031105</c:v>
                </c:pt>
                <c:pt idx="955">
                  <c:v>-0.5859972403145538</c:v>
                </c:pt>
                <c:pt idx="956">
                  <c:v>-0.62576366929947358</c:v>
                </c:pt>
                <c:pt idx="957">
                  <c:v>-0.66396601500256924</c:v>
                </c:pt>
                <c:pt idx="958">
                  <c:v>-0.70050879145496925</c:v>
                </c:pt>
                <c:pt idx="959">
                  <c:v>-0.735300660746663</c:v>
                </c:pt>
                <c:pt idx="960">
                  <c:v>-0.76825466132366682</c:v>
                </c:pt>
                <c:pt idx="961">
                  <c:v>-0.79928842534665479</c:v>
                </c:pt>
                <c:pt idx="962">
                  <c:v>-0.82832438456764546</c:v>
                </c:pt>
                <c:pt idx="963">
                  <c:v>-0.8552899642102133</c:v>
                </c:pt>
                <c:pt idx="964">
                  <c:v>-0.88011776436866196</c:v>
                </c:pt>
                <c:pt idx="965">
                  <c:v>-0.90274572847265666</c:v>
                </c:pt>
                <c:pt idx="966">
                  <c:v>-0.92311729839635692</c:v>
                </c:pt>
                <c:pt idx="967">
                  <c:v>-0.94118155582426444</c:v>
                </c:pt>
                <c:pt idx="968">
                  <c:v>-0.95689334952048777</c:v>
                </c:pt>
                <c:pt idx="969">
                  <c:v>-0.97021340818333479</c:v>
                </c:pt>
                <c:pt idx="970">
                  <c:v>-0.98110843860309704</c:v>
                </c:pt>
                <c:pt idx="971">
                  <c:v>-0.98955120887774928</c:v>
                </c:pt>
                <c:pt idx="972">
                  <c:v>-0.99552061647851542</c:v>
                </c:pt>
                <c:pt idx="973">
                  <c:v>-0.99900174099519912</c:v>
                </c:pt>
                <c:pt idx="974">
                  <c:v>-0.99998588142944445</c:v>
                </c:pt>
                <c:pt idx="975">
                  <c:v>-0.99847057794269567</c:v>
                </c:pt>
                <c:pt idx="976">
                  <c:v>-0.99445961800451543</c:v>
                </c:pt>
                <c:pt idx="977">
                  <c:v>-0.98796302692588034</c:v>
                </c:pt>
                <c:pt idx="978">
                  <c:v>-0.97899704280112976</c:v>
                </c:pt>
                <c:pt idx="979">
                  <c:v>-0.96758407592117857</c:v>
                </c:pt>
                <c:pt idx="980">
                  <c:v>-0.95375265275947185</c:v>
                </c:pt>
                <c:pt idx="981">
                  <c:v>-0.93753734467064631</c:v>
                </c:pt>
                <c:pt idx="982">
                  <c:v>-0.91897868148015205</c:v>
                </c:pt>
                <c:pt idx="983">
                  <c:v>-0.89812305018080563</c:v>
                </c:pt>
                <c:pt idx="984">
                  <c:v>-0.87502257898944669</c:v>
                </c:pt>
                <c:pt idx="985">
                  <c:v>-0.8497350070535673</c:v>
                </c:pt>
                <c:pt idx="986">
                  <c:v>-0.82232354013349129</c:v>
                </c:pt>
                <c:pt idx="987">
                  <c:v>-0.79285669262089831</c:v>
                </c:pt>
                <c:pt idx="988">
                  <c:v>-0.76140811628854088</c:v>
                </c:pt>
                <c:pt idx="989">
                  <c:v>-0.72805641619913886</c:v>
                </c:pt>
                <c:pt idx="990">
                  <c:v>-0.69288495423369567</c:v>
                </c:pt>
                <c:pt idx="991">
                  <c:v>-0.65598164073017695</c:v>
                </c:pt>
                <c:pt idx="992">
                  <c:v>-0.61743871475346179</c:v>
                </c:pt>
                <c:pt idx="993">
                  <c:v>-0.57735251354573514</c:v>
                </c:pt>
                <c:pt idx="994">
                  <c:v>-0.53582323173351487</c:v>
                </c:pt>
                <c:pt idx="995">
                  <c:v>-0.49295467089331141</c:v>
                </c:pt>
                <c:pt idx="996">
                  <c:v>-0.44885398010170457</c:v>
                </c:pt>
                <c:pt idx="997">
                  <c:v>-0.4036313881184711</c:v>
                </c:pt>
                <c:pt idx="998">
                  <c:v>-0.35739992787211133</c:v>
                </c:pt>
                <c:pt idx="999">
                  <c:v>-0.31027515393634886</c:v>
                </c:pt>
                <c:pt idx="1000">
                  <c:v>-0.26237485370392877</c:v>
                </c:pt>
                <c:pt idx="1001">
                  <c:v>-0.21381875297943129</c:v>
                </c:pt>
                <c:pt idx="1002">
                  <c:v>-0.1647282167271322</c:v>
                </c:pt>
                <c:pt idx="1003">
                  <c:v>-0.11522594572181913</c:v>
                </c:pt>
                <c:pt idx="1004">
                  <c:v>-6.5435669860706952E-2</c:v>
                </c:pt>
                <c:pt idx="1005">
                  <c:v>-1.5481838903188175E-2</c:v>
                </c:pt>
                <c:pt idx="1006">
                  <c:v>3.4510688588802733E-2</c:v>
                </c:pt>
                <c:pt idx="1007">
                  <c:v>8.4416957332147907E-2</c:v>
                </c:pt>
                <c:pt idx="1008">
                  <c:v>0.13411222764565714</c:v>
                </c:pt>
                <c:pt idx="1009">
                  <c:v>0.18347228723435724</c:v>
                </c:pt>
                <c:pt idx="1010">
                  <c:v>0.23237376165548454</c:v>
                </c:pt>
                <c:pt idx="1011">
                  <c:v>0.28069442269038886</c:v>
                </c:pt>
                <c:pt idx="1012">
                  <c:v>0.3283134938514034</c:v>
                </c:pt>
                <c:pt idx="1013">
                  <c:v>0.37511195226014504</c:v>
                </c:pt>
                <c:pt idx="1014">
                  <c:v>0.42097282614277115</c:v>
                </c:pt>
                <c:pt idx="1015">
                  <c:v>0.46578148719844353</c:v>
                </c:pt>
                <c:pt idx="1016">
                  <c:v>0.50942593711042927</c:v>
                </c:pt>
                <c:pt idx="1017">
                  <c:v>0.55179708748354439</c:v>
                </c:pt>
                <c:pt idx="1018">
                  <c:v>0.59278903250831261</c:v>
                </c:pt>
                <c:pt idx="1019">
                  <c:v>0.63229931367037595</c:v>
                </c:pt>
                <c:pt idx="1020">
                  <c:v>0.67022917584337471</c:v>
                </c:pt>
                <c:pt idx="1021">
                  <c:v>0.70648381412537253</c:v>
                </c:pt>
                <c:pt idx="1022">
                  <c:v>0.74097261080171961</c:v>
                </c:pt>
                <c:pt idx="1023">
                  <c:v>0.77360936184213358</c:v>
                </c:pt>
                <c:pt idx="1024">
                  <c:v>0.80431249236591407</c:v>
                </c:pt>
                <c:pt idx="1025">
                  <c:v>0.83300526053662405</c:v>
                </c:pt>
                <c:pt idx="1026">
                  <c:v>0.85961594937674612</c:v>
                </c:pt>
                <c:pt idx="1027">
                  <c:v>0.88407804602276208</c:v>
                </c:pt>
                <c:pt idx="1028">
                  <c:v>0.90633040797266373</c:v>
                </c:pt>
                <c:pt idx="1029">
                  <c:v>0.92631741591038863</c:v>
                </c:pt>
                <c:pt idx="1030">
                  <c:v>0.94398911272511932</c:v>
                </c:pt>
                <c:pt idx="1031">
                  <c:v>0.9593013283780637</c:v>
                </c:pt>
                <c:pt idx="1032">
                  <c:v>0.97221579030453897</c:v>
                </c:pt>
                <c:pt idx="1033">
                  <c:v>0.98270021907544691</c:v>
                </c:pt>
                <c:pt idx="1034">
                  <c:v>0.99072840907904836</c:v>
                </c:pt>
                <c:pt idx="1035">
                  <c:v>0.99628029402133234</c:v>
                </c:pt>
                <c:pt idx="1036">
                  <c:v>0.99934199708131033</c:v>
                </c:pt>
                <c:pt idx="1037">
                  <c:v>0.99990586559583639</c:v>
                </c:pt>
                <c:pt idx="1038">
                  <c:v>0.99797049018728123</c:v>
                </c:pt>
                <c:pt idx="1039">
                  <c:v>0.99354070828624153</c:v>
                </c:pt>
                <c:pt idx="1040">
                  <c:v>0.98662759204048534</c:v>
                </c:pt>
                <c:pt idx="1041">
                  <c:v>0.97724842064034523</c:v>
                </c:pt>
                <c:pt idx="1042">
                  <c:v>0.96542663712974175</c:v>
                </c:pt>
                <c:pt idx="1043">
                  <c:v>0.95119178981078889</c:v>
                </c:pt>
                <c:pt idx="1044">
                  <c:v>0.93457945838841472</c:v>
                </c:pt>
                <c:pt idx="1045">
                  <c:v>0.91563116503964515</c:v>
                </c:pt>
                <c:pt idx="1046">
                  <c:v>0.89439427062976917</c:v>
                </c:pt>
                <c:pt idx="1047">
                  <c:v>0.87092185633484753</c:v>
                </c:pt>
                <c:pt idx="1048">
                  <c:v>0.84527259096642693</c:v>
                </c:pt>
                <c:pt idx="1049">
                  <c:v>0.81751058433004187</c:v>
                </c:pt>
                <c:pt idx="1050">
                  <c:v>0.78770522698411793</c:v>
                </c:pt>
                <c:pt idx="1051">
                  <c:v>0.75593101679968577</c:v>
                </c:pt>
                <c:pt idx="1052">
                  <c:v>0.72226737275451303</c:v>
                </c:pt>
                <c:pt idx="1053">
                  <c:v>0.68679843642703509</c:v>
                </c:pt>
                <c:pt idx="1054">
                  <c:v>0.6496128616861957</c:v>
                </c:pt>
                <c:pt idx="1055">
                  <c:v>0.61080359310298449</c:v>
                </c:pt>
                <c:pt idx="1056">
                  <c:v>0.57046763363737818</c:v>
                </c:pt>
                <c:pt idx="1057">
                  <c:v>0.52870580218147278</c:v>
                </c:pt>
                <c:pt idx="1058">
                  <c:v>0.48562248156477883</c:v>
                </c:pt>
                <c:pt idx="1059">
                  <c:v>0.44132535765146608</c:v>
                </c:pt>
                <c:pt idx="1060">
                  <c:v>0.39592515018183416</c:v>
                </c:pt>
                <c:pt idx="1061">
                  <c:v>0.34953533603058007</c:v>
                </c:pt>
                <c:pt idx="1062">
                  <c:v>0.30227186557372687</c:v>
                </c:pt>
                <c:pt idx="1063">
                  <c:v>0.25425287287309056</c:v>
                </c:pt>
                <c:pt idx="1064">
                  <c:v>0.20559838040260117</c:v>
                </c:pt>
                <c:pt idx="1065">
                  <c:v>0.15642999905467883</c:v>
                </c:pt>
                <c:pt idx="1066">
                  <c:v>0.10687062417628851</c:v>
                </c:pt>
                <c:pt idx="1067">
                  <c:v>5.7044128394595536E-2</c:v>
                </c:pt>
                <c:pt idx="1068">
                  <c:v>7.0750519999309381E-3</c:v>
                </c:pt>
                <c:pt idx="1069">
                  <c:v>-4.2911708340124734E-2</c:v>
                </c:pt>
                <c:pt idx="1070">
                  <c:v>-9.2791211757308686E-2</c:v>
                </c:pt>
                <c:pt idx="1071">
                  <c:v>-0.1424387854698283</c:v>
                </c:pt>
                <c:pt idx="1072">
                  <c:v>-0.19173033639936585</c:v>
                </c:pt>
                <c:pt idx="1073">
                  <c:v>-0.24054266133912691</c:v>
                </c:pt>
                <c:pt idx="1074">
                  <c:v>-0.28875375489774341</c:v>
                </c:pt>
                <c:pt idx="1075">
                  <c:v>-0.33624311444915728</c:v>
                </c:pt>
                <c:pt idx="1076">
                  <c:v>-0.38289204132647719</c:v>
                </c:pt>
                <c:pt idx="1077">
                  <c:v>-0.42858393750680779</c:v>
                </c:pt>
                <c:pt idx="1078">
                  <c:v>-0.47320459704556483</c:v>
                </c:pt>
                <c:pt idx="1079">
                  <c:v>-0.51664249153190434</c:v>
                </c:pt>
                <c:pt idx="1080">
                  <c:v>-0.55878904885161629</c:v>
                </c:pt>
                <c:pt idx="1081">
                  <c:v>-0.59953892456091029</c:v>
                </c:pt>
                <c:pt idx="1082">
                  <c:v>-0.63879026519264381</c:v>
                </c:pt>
                <c:pt idx="1083">
                  <c:v>-0.67644496283692923</c:v>
                </c:pt>
                <c:pt idx="1084">
                  <c:v>-0.71240890035985405</c:v>
                </c:pt>
                <c:pt idx="1085">
                  <c:v>-0.74659218664725735</c:v>
                </c:pt>
                <c:pt idx="1086">
                  <c:v>-0.77890938128573717</c:v>
                </c:pt>
                <c:pt idx="1087">
                  <c:v>-0.80927970811917116</c:v>
                </c:pt>
                <c:pt idx="1088">
                  <c:v>-0.83762725714702757</c:v>
                </c:pt>
                <c:pt idx="1089">
                  <c:v>-0.86388117425986288</c:v>
                </c:pt>
                <c:pt idx="1090">
                  <c:v>-0.88797583833766336</c:v>
                </c:pt>
                <c:pt idx="1091">
                  <c:v>-0.90985102526849682</c:v>
                </c:pt>
                <c:pt idx="1092">
                  <c:v>-0.92945205847741597</c:v>
                </c:pt>
                <c:pt idx="1093">
                  <c:v>-0.9467299455894137</c:v>
                </c:pt>
                <c:pt idx="1094">
                  <c:v>-0.96164150088486455</c:v>
                </c:pt>
                <c:pt idx="1095">
                  <c:v>-0.97414945324131352</c:v>
                </c:pt>
                <c:pt idx="1096">
                  <c:v>-0.98422253929188752</c:v>
                </c:pt>
                <c:pt idx="1097">
                  <c:v>-0.99183558156742269</c:v>
                </c:pt>
                <c:pt idx="1098">
                  <c:v>-0.99696955142702404</c:v>
                </c:pt>
                <c:pt idx="1099">
                  <c:v>-0.99961161661976361</c:v>
                </c:pt>
                <c:pt idx="1100">
                  <c:v>-0.99975517335861985</c:v>
                </c:pt>
                <c:pt idx="1101">
                  <c:v>-0.99739986282650905</c:v>
                </c:pt>
                <c:pt idx="1102">
                  <c:v>-0.99255157207313871</c:v>
                </c:pt>
                <c:pt idx="1103">
                  <c:v>-0.9852224193004524</c:v>
                </c:pt>
                <c:pt idx="1104">
                  <c:v>-0.97543072357343097</c:v>
                </c:pt>
                <c:pt idx="1105">
                  <c:v>-0.96320095903197822</c:v>
                </c:pt>
                <c:pt idx="1106">
                  <c:v>-0.94856369371830818</c:v>
                </c:pt>
                <c:pt idx="1107">
                  <c:v>-0.93155551317276197</c:v>
                </c:pt>
                <c:pt idx="1108">
                  <c:v>-0.91221892898901935</c:v>
                </c:pt>
                <c:pt idx="1109">
                  <c:v>-0.89060227255723556</c:v>
                </c:pt>
                <c:pt idx="1110">
                  <c:v>-0.86675957426075922</c:v>
                </c:pt>
                <c:pt idx="1111">
                  <c:v>-0.84075042842829151</c:v>
                </c:pt>
                <c:pt idx="1112">
                  <c:v>-0.81263984437910797</c:v>
                </c:pt>
                <c:pt idx="1113">
                  <c:v>-0.78249808393363041</c:v>
                </c:pt>
                <c:pt idx="1114">
                  <c:v>-0.75040048579543861</c:v>
                </c:pt>
                <c:pt idx="1115">
                  <c:v>-0.71642727724378119</c:v>
                </c:pt>
                <c:pt idx="1116">
                  <c:v>-0.68066337360712792</c:v>
                </c:pt>
                <c:pt idx="1117">
                  <c:v>-0.64319816601908397</c:v>
                </c:pt>
                <c:pt idx="1118">
                  <c:v>-0.60412529798712711</c:v>
                </c:pt>
                <c:pt idx="1119">
                  <c:v>-0.56354243133256987</c:v>
                </c:pt>
                <c:pt idx="1120">
                  <c:v>-0.52155100208691185</c:v>
                </c:pt>
                <c:pt idx="1121">
                  <c:v>-0.47825596695454792</c:v>
                </c:pt>
                <c:pt idx="1122">
                  <c:v>-0.43376554097568404</c:v>
                </c:pt>
                <c:pt idx="1123">
                  <c:v>-0.3881909270451141</c:v>
                </c:pt>
                <c:pt idx="1124">
                  <c:v>-0.34164603796285148</c:v>
                </c:pt>
                <c:pt idx="1125">
                  <c:v>-0.29424721171150547</c:v>
                </c:pt>
                <c:pt idx="1126">
                  <c:v>-0.2461129206718663</c:v>
                </c:pt>
                <c:pt idx="1127">
                  <c:v>-0.19736347550367189</c:v>
                </c:pt>
                <c:pt idx="1128">
                  <c:v>-0.14812072443163635</c:v>
                </c:pt>
                <c:pt idx="1129">
                  <c:v>-9.8507748688296759E-2</c:v>
                </c:pt>
                <c:pt idx="1130">
                  <c:v>-4.8648554875087263E-2</c:v>
                </c:pt>
                <c:pt idx="1131">
                  <c:v>1.332234989632323E-3</c:v>
                </c:pt>
                <c:pt idx="1132">
                  <c:v>5.1309694960699495E-2</c:v>
                </c:pt>
                <c:pt idx="1133">
                  <c:v>0.10115890741593041</c:v>
                </c:pt>
                <c:pt idx="1134">
                  <c:v>0.1507552752851691</c:v>
                </c:pt>
                <c:pt idx="1135">
                  <c:v>0.19997483347801748</c:v>
                </c:pt>
                <c:pt idx="1136">
                  <c:v>0.24869455873205093</c:v>
                </c:pt>
                <c:pt idx="1137">
                  <c:v>0.29679267710688351</c:v>
                </c:pt>
                <c:pt idx="1138">
                  <c:v>0.3441489683555804</c:v>
                </c:pt>
                <c:pt idx="1139">
                  <c:v>0.39064506641271296</c:v>
                </c:pt>
                <c:pt idx="1140">
                  <c:v>0.43616475524782494</c:v>
                </c:pt>
                <c:pt idx="1141">
                  <c:v>0.48059425934503097</c:v>
                </c:pt>
                <c:pt idx="1142">
                  <c:v>0.52382252808253238</c:v>
                </c:pt>
                <c:pt idx="1143">
                  <c:v>0.5657415133013205</c:v>
                </c:pt>
                <c:pt idx="1144">
                  <c:v>0.60624643936934564</c:v>
                </c:pt>
                <c:pt idx="1145">
                  <c:v>0.64523606506598397</c:v>
                </c:pt>
                <c:pt idx="1146">
                  <c:v>0.6826129366324043</c:v>
                </c:pt>
                <c:pt idx="1147">
                  <c:v>0.71828363135519391</c:v>
                </c:pt>
                <c:pt idx="1148">
                  <c:v>0.75215899107447448</c:v>
                </c:pt>
                <c:pt idx="1149">
                  <c:v>0.7841543450329036</c:v>
                </c:pt>
                <c:pt idx="1150">
                  <c:v>0.81418972150843449</c:v>
                </c:pt>
                <c:pt idx="1151">
                  <c:v>0.84219004770200456</c:v>
                </c:pt>
                <c:pt idx="1152">
                  <c:v>0.86808533738042148</c:v>
                </c:pt>
                <c:pt idx="1153">
                  <c:v>0.89181086580548807</c:v>
                </c:pt>
                <c:pt idx="1154">
                  <c:v>0.9133073315121647</c:v>
                </c:pt>
                <c:pt idx="1155">
                  <c:v>0.93252100453132147</c:v>
                </c:pt>
                <c:pt idx="1156">
                  <c:v>0.94940386068670113</c:v>
                </c:pt>
                <c:pt idx="1157">
                  <c:v>0.96391370163033874</c:v>
                </c:pt>
                <c:pt idx="1158">
                  <c:v>0.97601426031645022</c:v>
                </c:pt>
                <c:pt idx="1159">
                  <c:v>0.98567529165017265</c:v>
                </c:pt>
                <c:pt idx="1160">
                  <c:v>0.99287264808453712</c:v>
                </c:pt>
                <c:pt idx="1161">
                  <c:v>0.99758833997676988</c:v>
                </c:pt>
                <c:pt idx="1162">
                  <c:v>0.9998105805530253</c:v>
                </c:pt>
                <c:pt idx="1163">
                  <c:v>0.99953381536918273</c:v>
                </c:pt>
                <c:pt idx="1164">
                  <c:v>0.99675873619406519</c:v>
                </c:pt>
                <c:pt idx="1165">
                  <c:v>0.99149227928037786</c:v>
                </c:pt>
                <c:pt idx="1166">
                  <c:v>0.98374760802768713</c:v>
                </c:pt>
                <c:pt idx="1167">
                  <c:v>0.97354408008077609</c:v>
                </c:pt>
                <c:pt idx="1168">
                  <c:v>0.96090719894562049</c:v>
                </c:pt>
                <c:pt idx="1169">
                  <c:v>0.94586855024389405</c:v>
                </c:pt>
                <c:pt idx="1170">
                  <c:v>0.92846572276537864</c:v>
                </c:pt>
                <c:pt idx="1171">
                  <c:v>0.90874221451555104</c:v>
                </c:pt>
                <c:pt idx="1172">
                  <c:v>0.88674732399322809</c:v>
                </c:pt>
                <c:pt idx="1173">
                  <c:v>0.86253602697000431</c:v>
                </c:pt>
                <c:pt idx="1174">
                  <c:v>0.83616883907943107</c:v>
                </c:pt>
                <c:pt idx="1175">
                  <c:v>0.80771166455947641</c:v>
                </c:pt>
                <c:pt idx="1176">
                  <c:v>0.77723563152622654</c:v>
                </c:pt>
                <c:pt idx="1177">
                  <c:v>0.74481691419064855</c:v>
                </c:pt>
                <c:pt idx="1178">
                  <c:v>0.71053654246274922</c:v>
                </c:pt>
                <c:pt idx="1179">
                  <c:v>0.67448019941896586</c:v>
                </c:pt>
                <c:pt idx="1180">
                  <c:v>0.63673800713913786</c:v>
                </c:pt>
                <c:pt idx="1181">
                  <c:v>0.597404301448206</c:v>
                </c:pt>
                <c:pt idx="1182">
                  <c:v>0.5565773961257936</c:v>
                </c:pt>
                <c:pt idx="1183">
                  <c:v>0.51435933717297722</c:v>
                </c:pt>
                <c:pt idx="1184">
                  <c:v>0.47085564775038669</c:v>
                </c:pt>
                <c:pt idx="1185">
                  <c:v>0.42617506442530745</c:v>
                </c:pt>
                <c:pt idx="1186">
                  <c:v>0.38042926538684807</c:v>
                </c:pt>
                <c:pt idx="1187">
                  <c:v>0.33373259130864646</c:v>
                </c:pt>
                <c:pt idx="1188">
                  <c:v>0.28620175955675359</c:v>
                </c:pt>
                <c:pt idx="1189">
                  <c:v>0.23795557245695706</c:v>
                </c:pt>
                <c:pt idx="1190">
                  <c:v>0.18911462035089152</c:v>
                </c:pt>
                <c:pt idx="1191">
                  <c:v>0.13980098018293916</c:v>
                </c:pt>
                <c:pt idx="1192">
                  <c:v>9.0137910371465457E-2</c:v>
                </c:pt>
                <c:pt idx="1193">
                  <c:v>4.0249542726986408E-2</c:v>
                </c:pt>
                <c:pt idx="1194">
                  <c:v>-9.7394278127605587E-3</c:v>
                </c:pt>
                <c:pt idx="1195">
                  <c:v>-5.970405485516448E-2</c:v>
                </c:pt>
                <c:pt idx="1196">
                  <c:v>-0.10951945285370121</c:v>
                </c:pt>
                <c:pt idx="1197">
                  <c:v>-0.15906110925673919</c:v>
                </c:pt>
                <c:pt idx="1198">
                  <c:v>-0.20820519572405266</c:v>
                </c:pt>
                <c:pt idx="1199">
                  <c:v>-0.25682887763323275</c:v>
                </c:pt>
                <c:pt idx="1200">
                  <c:v>-0.30481062110221668</c:v>
                </c:pt>
                <c:pt idx="1201">
                  <c:v>-0.35203049676074799</c:v>
                </c:pt>
                <c:pt idx="1202">
                  <c:v>-0.39837047951132271</c:v>
                </c:pt>
                <c:pt idx="1203">
                  <c:v>-0.44371474353044771</c:v>
                </c:pt>
                <c:pt idx="1204">
                  <c:v>-0.48794995177292422</c:v>
                </c:pt>
                <c:pt idx="1205">
                  <c:v>-0.53096553925538459</c:v>
                </c:pt>
                <c:pt idx="1206">
                  <c:v>-0.57265398941121404</c:v>
                </c:pt>
                <c:pt idx="1207">
                  <c:v>-0.61291110282595374</c:v>
                </c:pt>
                <c:pt idx="1208">
                  <c:v>-0.65163625768155475</c:v>
                </c:pt>
                <c:pt idx="1209">
                  <c:v>-0.68873266125855992</c:v>
                </c:pt>
                <c:pt idx="1210">
                  <c:v>-0.72410759186744955</c:v>
                </c:pt>
                <c:pt idx="1211">
                  <c:v>-0.75767263060461476</c:v>
                </c:pt>
                <c:pt idx="1212">
                  <c:v>-0.78934388235355113</c:v>
                </c:pt>
                <c:pt idx="1213">
                  <c:v>-0.81904218547894636</c:v>
                </c:pt>
                <c:pt idx="1214">
                  <c:v>-0.84669330968957268</c:v>
                </c:pt>
                <c:pt idx="1215">
                  <c:v>-0.87222814157532291</c:v>
                </c:pt>
                <c:pt idx="1216">
                  <c:v>-0.89558285735477006</c:v>
                </c:pt>
                <c:pt idx="1217">
                  <c:v>-0.91669908240136921</c:v>
                </c:pt>
                <c:pt idx="1218">
                  <c:v>-0.93552403714961518</c:v>
                </c:pt>
                <c:pt idx="1219">
                  <c:v>-0.95201066901648979</c:v>
                </c:pt>
                <c:pt idx="1220">
                  <c:v>-0.96611777000839294</c:v>
                </c:pt>
                <c:pt idx="1221">
                  <c:v>-0.97781007971968359</c:v>
                </c:pt>
                <c:pt idx="1222">
                  <c:v>-0.98705837346532199</c:v>
                </c:pt>
                <c:pt idx="1223">
                  <c:v>-0.99383953532735936</c:v>
                </c:pt>
                <c:pt idx="1224">
                  <c:v>-0.99813661593270375</c:v>
                </c:pt>
                <c:pt idx="1225">
                  <c:v>-0.99993887481771659</c:v>
                </c:pt>
                <c:pt idx="1226">
                  <c:v>-0.99924180727378453</c:v>
                </c:pt>
                <c:pt idx="1227">
                  <c:v>-0.99604715560674106</c:v>
                </c:pt>
                <c:pt idx="1228">
                  <c:v>-0.99036290478201228</c:v>
                </c:pt>
                <c:pt idx="1229">
                  <c:v>-0.9822032624663577</c:v>
                </c:pt>
                <c:pt idx="1230">
                  <c:v>-0.9715886235161092</c:v>
                </c:pt>
                <c:pt idx="1231">
                  <c:v>-0.95854551900064433</c:v>
                </c:pt>
                <c:pt idx="1232">
                  <c:v>-0.94310654988853193</c:v>
                </c:pt>
                <c:pt idx="1233">
                  <c:v>-0.92531030556209692</c:v>
                </c:pt>
                <c:pt idx="1234">
                  <c:v>-0.9052012673640456</c:v>
                </c:pt>
                <c:pt idx="1235">
                  <c:v>-0.88282969741729389</c:v>
                </c:pt>
                <c:pt idx="1236">
                  <c:v>-0.85825151299581781</c:v>
                </c:pt>
                <c:pt idx="1237">
                  <c:v>-0.83152814676059594</c:v>
                </c:pt>
                <c:pt idx="1238">
                  <c:v>-0.80272639320996397</c:v>
                </c:pt>
                <c:pt idx="1239">
                  <c:v>-0.77191824172812684</c:v>
                </c:pt>
                <c:pt idx="1240">
                  <c:v>-0.73918069664922281</c:v>
                </c:pt>
                <c:pt idx="1241">
                  <c:v>-0.70459558478656115</c:v>
                </c:pt>
                <c:pt idx="1242">
                  <c:v>-0.66824935090821502</c:v>
                </c:pt>
                <c:pt idx="1243">
                  <c:v>-0.63023284167013793</c:v>
                </c:pt>
                <c:pt idx="1244">
                  <c:v>-0.59064107854679893</c:v>
                </c:pt>
                <c:pt idx="1245">
                  <c:v>-0.54957302032702615</c:v>
                </c:pt>
                <c:pt idx="1246">
                  <c:v>-0.5071313157685321</c:v>
                </c:pt>
                <c:pt idx="1247">
                  <c:v>-0.46342204702949419</c:v>
                </c:pt>
                <c:pt idx="1248">
                  <c:v>-0.41855446451842543</c:v>
                </c:pt>
                <c:pt idx="1249">
                  <c:v>-0.37264071382500547</c:v>
                </c:pt>
                <c:pt idx="1250">
                  <c:v>-0.32579555541456173</c:v>
                </c:pt>
                <c:pt idx="1251">
                  <c:v>-0.27813607778662702</c:v>
                </c:pt>
                <c:pt idx="1252">
                  <c:v>-0.22978140481468803</c:v>
                </c:pt>
                <c:pt idx="1253">
                  <c:v>-0.18085239799856156</c:v>
                </c:pt>
                <c:pt idx="1254">
                  <c:v>-0.13147135437353982</c:v>
                </c:pt>
                <c:pt idx="1255">
                  <c:v>-8.1761700831549031E-2</c:v>
                </c:pt>
                <c:pt idx="1256">
                  <c:v>-3.1847685618150039E-2</c:v>
                </c:pt>
                <c:pt idx="1257">
                  <c:v>1.8145932223347375E-2</c:v>
                </c:pt>
                <c:pt idx="1258">
                  <c:v>6.8094194684498136E-2</c:v>
                </c:pt>
                <c:pt idx="1259">
                  <c:v>0.11787225712171578</c:v>
                </c:pt>
                <c:pt idx="1260">
                  <c:v>0.16735570030280691</c:v>
                </c:pt>
                <c:pt idx="1261">
                  <c:v>0.21642084139030496</c:v>
                </c:pt>
                <c:pt idx="1262">
                  <c:v>0.26494504308412953</c:v>
                </c:pt>
                <c:pt idx="1263">
                  <c:v>0.31280702015094797</c:v>
                </c:pt>
                <c:pt idx="1264">
                  <c:v>0.35988714257414267</c:v>
                </c:pt>
                <c:pt idx="1265">
                  <c:v>0.40606773456649609</c:v>
                </c:pt>
                <c:pt idx="1266">
                  <c:v>0.45123336869842146</c:v>
                </c:pt>
                <c:pt idx="1267">
                  <c:v>0.49527115440640268</c:v>
                </c:pt>
                <c:pt idx="1268">
                  <c:v>0.53807102016059283</c:v>
                </c:pt>
                <c:pt idx="1269">
                  <c:v>0.57952598858635762</c:v>
                </c:pt>
                <c:pt idx="1270">
                  <c:v>0.61953244385195116</c:v>
                </c:pt>
                <c:pt idx="1271">
                  <c:v>0.65799039065417464</c:v>
                </c:pt>
                <c:pt idx="1272">
                  <c:v>0.69480370415453918</c:v>
                </c:pt>
                <c:pt idx="1273">
                  <c:v>0.72988037024128627</c:v>
                </c:pt>
                <c:pt idx="1274">
                  <c:v>0.76313271551678374</c:v>
                </c:pt>
                <c:pt idx="1275">
                  <c:v>0.79447762643532005</c:v>
                </c:pt>
                <c:pt idx="1276">
                  <c:v>0.82383675704371773</c:v>
                </c:pt>
                <c:pt idx="1277">
                  <c:v>0.85113672480539915</c:v>
                </c:pt>
                <c:pt idx="1278">
                  <c:v>0.87630929401850066</c:v>
                </c:pt>
                <c:pt idx="1279">
                  <c:v>0.89929154636961739</c:v>
                </c:pt>
                <c:pt idx="1280">
                  <c:v>0.92002603819679063</c:v>
                </c:pt>
                <c:pt idx="1281">
                  <c:v>0.93846094406877056</c:v>
                </c:pt>
                <c:pt idx="1282">
                  <c:v>0.9545501863215905</c:v>
                </c:pt>
                <c:pt idx="1283">
                  <c:v>0.96825355022873738</c:v>
                </c:pt>
                <c:pt idx="1284">
                  <c:v>0.97953678451700943</c:v>
                </c:pt>
                <c:pt idx="1285">
                  <c:v>0.98837168697688527</c:v>
                </c:pt>
                <c:pt idx="1286">
                  <c:v>0.99473617495334321</c:v>
                </c:pt>
                <c:pt idx="1287">
                  <c:v>0.99861434054100351</c:v>
                </c:pt>
                <c:pt idx="1288">
                  <c:v>0.99999649034560656</c:v>
                </c:pt>
                <c:pt idx="1289">
                  <c:v>0.99887916971244994</c:v>
                </c:pt>
                <c:pt idx="1290">
                  <c:v>0.99526517136122772</c:v>
                </c:pt>
                <c:pt idx="1291">
                  <c:v>0.98916352840568422</c:v>
                </c:pt>
                <c:pt idx="1292">
                  <c:v>0.98058949177553401</c:v>
                </c:pt>
                <c:pt idx="1293">
                  <c:v>0.96956449209707685</c:v>
                </c:pt>
                <c:pt idx="1294">
                  <c:v>0.95611608612780652</c:v>
                </c:pt>
                <c:pt idx="1295">
                  <c:v>0.94027788787884892</c:v>
                </c:pt>
                <c:pt idx="1296">
                  <c:v>0.92208948459745221</c:v>
                </c:pt>
                <c:pt idx="1297">
                  <c:v>0.90159633781948245</c:v>
                </c:pt>
                <c:pt idx="1298">
                  <c:v>0.87884966973925349</c:v>
                </c:pt>
                <c:pt idx="1299">
                  <c:v>0.85390633518074299</c:v>
                </c:pt>
                <c:pt idx="1300">
                  <c:v>0.82682867949010341</c:v>
                </c:pt>
                <c:pt idx="1301">
                  <c:v>0.79768438270479114</c:v>
                </c:pt>
                <c:pt idx="1302">
                  <c:v>0.7665462903887128</c:v>
                </c:pt>
                <c:pt idx="1303">
                  <c:v>0.7334922315562441</c:v>
                </c:pt>
                <c:pt idx="1304">
                  <c:v>0.69860482414026392</c:v>
                </c:pt>
                <c:pt idx="1305">
                  <c:v>0.66197126849029242</c:v>
                </c:pt>
                <c:pt idx="1306">
                  <c:v>0.62368312941706772</c:v>
                </c:pt>
                <c:pt idx="1307">
                  <c:v>0.58383610732819524</c:v>
                </c:pt>
                <c:pt idx="1308">
                  <c:v>0.54252979902695753</c:v>
                </c:pt>
                <c:pt idx="1309">
                  <c:v>0.4998674487722215</c:v>
                </c:pt>
                <c:pt idx="1310">
                  <c:v>0.45595569022148996</c:v>
                </c:pt>
                <c:pt idx="1311">
                  <c:v>0.41090427990233797</c:v>
                </c:pt>
                <c:pt idx="1312">
                  <c:v>0.36482582287824245</c:v>
                </c:pt>
                <c:pt idx="1313">
                  <c:v>0.31783549129455357</c:v>
                </c:pt>
                <c:pt idx="1314">
                  <c:v>0.27005073650816569</c:v>
                </c:pt>
                <c:pt idx="1315">
                  <c:v>0.22159099552021236</c:v>
                </c:pt>
                <c:pt idx="1316">
                  <c:v>0.17257739244581813</c:v>
                </c:pt>
                <c:pt idx="1317">
                  <c:v>0.12313243576687796</c:v>
                </c:pt>
                <c:pt idx="1318">
                  <c:v>7.3379712124639368E-2</c:v>
                </c:pt>
                <c:pt idx="1319">
                  <c:v>2.3443577417518634E-2</c:v>
                </c:pt>
                <c:pt idx="1320">
                  <c:v>-2.6551154023966794E-2</c:v>
                </c:pt>
                <c:pt idx="1321">
                  <c:v>-7.6479521407966017E-2</c:v>
                </c:pt>
                <c:pt idx="1322">
                  <c:v>-0.12621672981821014</c:v>
                </c:pt>
                <c:pt idx="1323">
                  <c:v>-0.17563846213632497</c:v>
                </c:pt>
                <c:pt idx="1324">
                  <c:v>-0.22462118976982778</c:v>
                </c:pt>
                <c:pt idx="1325">
                  <c:v>-0.27304248140936033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48992"/>
        <c:axId val="136217152"/>
      </c:lineChart>
      <c:catAx>
        <c:axId val="8494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217152"/>
        <c:crosses val="autoZero"/>
        <c:auto val="1"/>
        <c:lblAlgn val="ctr"/>
        <c:lblOffset val="100"/>
        <c:noMultiLvlLbl val="0"/>
      </c:catAx>
      <c:valAx>
        <c:axId val="136217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4948992"/>
        <c:crosses val="autoZero"/>
        <c:crossBetween val="between"/>
      </c:valAx>
      <c:spPr>
        <a:noFill/>
        <a:ln w="25400">
          <a:noFill/>
        </a:ln>
        <a:effectLst>
          <a:glow rad="1905000"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41778796638"/>
          <c:y val="7.891318822463067E-2"/>
          <c:w val="0.67460989844623864"/>
          <c:h val="0.77466001749781277"/>
        </c:manualLayout>
      </c:layout>
      <c:scatterChart>
        <c:scatterStyle val="lineMarker"/>
        <c:varyColors val="0"/>
        <c:ser>
          <c:idx val="1"/>
          <c:order val="0"/>
          <c:tx>
            <c:v>50nA</c:v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square"/>
            <c:size val="5"/>
          </c:marker>
          <c:xVal>
            <c:numRef>
              <c:f>Transmission!$A$5:$A$25</c:f>
              <c:numCache>
                <c:formatCode>0.00</c:formatCode>
                <c:ptCount val="21"/>
                <c:pt idx="0">
                  <c:v>9.4000038535074854E-2</c:v>
                </c:pt>
                <c:pt idx="1">
                  <c:v>0.14304353690120086</c:v>
                </c:pt>
                <c:pt idx="2">
                  <c:v>0.19208703526732687</c:v>
                </c:pt>
                <c:pt idx="3">
                  <c:v>0.23295661723909852</c:v>
                </c:pt>
                <c:pt idx="4">
                  <c:v>0.2779131574080474</c:v>
                </c:pt>
                <c:pt idx="5">
                  <c:v>0.3187827393798191</c:v>
                </c:pt>
                <c:pt idx="6">
                  <c:v>0.37191319594312222</c:v>
                </c:pt>
                <c:pt idx="7">
                  <c:v>0.40052190332336235</c:v>
                </c:pt>
                <c:pt idx="8">
                  <c:v>0.44956540168948844</c:v>
                </c:pt>
                <c:pt idx="9">
                  <c:v>0.51086977464714589</c:v>
                </c:pt>
                <c:pt idx="10">
                  <c:v>0.54765239842174041</c:v>
                </c:pt>
                <c:pt idx="11">
                  <c:v>0.60895677137939797</c:v>
                </c:pt>
                <c:pt idx="12">
                  <c:v>0.65391331154834675</c:v>
                </c:pt>
                <c:pt idx="13">
                  <c:v>0.71113072630882712</c:v>
                </c:pt>
                <c:pt idx="14">
                  <c:v>0.74382639188624444</c:v>
                </c:pt>
                <c:pt idx="15">
                  <c:v>0.76017422467495321</c:v>
                </c:pt>
                <c:pt idx="16">
                  <c:v>0.8010438066467247</c:v>
                </c:pt>
                <c:pt idx="17">
                  <c:v>0.8092177230410792</c:v>
                </c:pt>
                <c:pt idx="18">
                  <c:v>0.83373947222414213</c:v>
                </c:pt>
                <c:pt idx="19">
                  <c:v>0.85826122140720518</c:v>
                </c:pt>
                <c:pt idx="20">
                  <c:v>0.90730471977333116</c:v>
                </c:pt>
              </c:numCache>
            </c:numRef>
          </c:xVal>
          <c:yVal>
            <c:numRef>
              <c:f>Transmission!$I$5:$I$25</c:f>
              <c:numCache>
                <c:formatCode>0%</c:formatCode>
                <c:ptCount val="21"/>
                <c:pt idx="0">
                  <c:v>4.2105263157894736E-3</c:v>
                </c:pt>
                <c:pt idx="1">
                  <c:v>0.13649122807017544</c:v>
                </c:pt>
                <c:pt idx="2">
                  <c:v>0.51807017543859646</c:v>
                </c:pt>
                <c:pt idx="3">
                  <c:v>0.7</c:v>
                </c:pt>
                <c:pt idx="4">
                  <c:v>0.76315789473684215</c:v>
                </c:pt>
                <c:pt idx="5">
                  <c:v>0.78052631578947362</c:v>
                </c:pt>
                <c:pt idx="6">
                  <c:v>0.76105263157894731</c:v>
                </c:pt>
                <c:pt idx="7">
                  <c:v>0.7678947368421053</c:v>
                </c:pt>
                <c:pt idx="8">
                  <c:v>0.79350877192982461</c:v>
                </c:pt>
                <c:pt idx="9">
                  <c:v>0.79771929824561405</c:v>
                </c:pt>
                <c:pt idx="10">
                  <c:v>0.82105263157894748</c:v>
                </c:pt>
                <c:pt idx="11">
                  <c:v>0.81982456140350868</c:v>
                </c:pt>
                <c:pt idx="12">
                  <c:v>0.73333333333333339</c:v>
                </c:pt>
                <c:pt idx="13">
                  <c:v>0.81228070175438594</c:v>
                </c:pt>
                <c:pt idx="14">
                  <c:v>0.79912280701754379</c:v>
                </c:pt>
                <c:pt idx="15">
                  <c:v>0.50982456140350874</c:v>
                </c:pt>
                <c:pt idx="16">
                  <c:v>0.52263157894736845</c:v>
                </c:pt>
                <c:pt idx="17">
                  <c:v>0.31263157894736843</c:v>
                </c:pt>
                <c:pt idx="18">
                  <c:v>0.28052631578947368</c:v>
                </c:pt>
                <c:pt idx="19">
                  <c:v>2.0526315789473688E-2</c:v>
                </c:pt>
                <c:pt idx="20">
                  <c:v>0</c:v>
                </c:pt>
              </c:numCache>
            </c:numRef>
          </c:yVal>
          <c:smooth val="0"/>
        </c:ser>
        <c:ser>
          <c:idx val="4"/>
          <c:order val="1"/>
          <c:tx>
            <c:v>500nA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Transmission!$A$5:$A$25</c:f>
              <c:numCache>
                <c:formatCode>0.00</c:formatCode>
                <c:ptCount val="21"/>
                <c:pt idx="0">
                  <c:v>9.4000038535074854E-2</c:v>
                </c:pt>
                <c:pt idx="1">
                  <c:v>0.14304353690120086</c:v>
                </c:pt>
                <c:pt idx="2">
                  <c:v>0.19208703526732687</c:v>
                </c:pt>
                <c:pt idx="3">
                  <c:v>0.23295661723909852</c:v>
                </c:pt>
                <c:pt idx="4">
                  <c:v>0.2779131574080474</c:v>
                </c:pt>
                <c:pt idx="5">
                  <c:v>0.3187827393798191</c:v>
                </c:pt>
                <c:pt idx="6">
                  <c:v>0.37191319594312222</c:v>
                </c:pt>
                <c:pt idx="7">
                  <c:v>0.40052190332336235</c:v>
                </c:pt>
                <c:pt idx="8">
                  <c:v>0.44956540168948844</c:v>
                </c:pt>
                <c:pt idx="9">
                  <c:v>0.51086977464714589</c:v>
                </c:pt>
                <c:pt idx="10">
                  <c:v>0.54765239842174041</c:v>
                </c:pt>
                <c:pt idx="11">
                  <c:v>0.60895677137939797</c:v>
                </c:pt>
                <c:pt idx="12">
                  <c:v>0.65391331154834675</c:v>
                </c:pt>
                <c:pt idx="13">
                  <c:v>0.71113072630882712</c:v>
                </c:pt>
                <c:pt idx="14">
                  <c:v>0.74382639188624444</c:v>
                </c:pt>
                <c:pt idx="15">
                  <c:v>0.76017422467495321</c:v>
                </c:pt>
                <c:pt idx="16">
                  <c:v>0.8010438066467247</c:v>
                </c:pt>
                <c:pt idx="17">
                  <c:v>0.8092177230410792</c:v>
                </c:pt>
                <c:pt idx="18">
                  <c:v>0.83373947222414213</c:v>
                </c:pt>
                <c:pt idx="19">
                  <c:v>0.85826122140720518</c:v>
                </c:pt>
                <c:pt idx="20">
                  <c:v>0.90730471977333116</c:v>
                </c:pt>
              </c:numCache>
            </c:numRef>
          </c:xVal>
          <c:yVal>
            <c:numRef>
              <c:f>Transmission!$O$5:$O$25</c:f>
              <c:numCache>
                <c:formatCode>0%</c:formatCode>
                <c:ptCount val="21"/>
                <c:pt idx="0">
                  <c:v>1.3053435114503817E-2</c:v>
                </c:pt>
                <c:pt idx="1">
                  <c:v>0.18282442748091601</c:v>
                </c:pt>
                <c:pt idx="2">
                  <c:v>0.43167938931297706</c:v>
                </c:pt>
                <c:pt idx="3">
                  <c:v>0.59828244274809161</c:v>
                </c:pt>
                <c:pt idx="4">
                  <c:v>0.66832061068702286</c:v>
                </c:pt>
                <c:pt idx="5">
                  <c:v>0.67805343511450389</c:v>
                </c:pt>
                <c:pt idx="6">
                  <c:v>0.66259541984732817</c:v>
                </c:pt>
                <c:pt idx="7">
                  <c:v>0.7080152671755725</c:v>
                </c:pt>
                <c:pt idx="8">
                  <c:v>0.69465648854961837</c:v>
                </c:pt>
                <c:pt idx="9">
                  <c:v>0.6927480916030534</c:v>
                </c:pt>
                <c:pt idx="10">
                  <c:v>0.8118320610687022</c:v>
                </c:pt>
                <c:pt idx="11">
                  <c:v>0.74141221374045807</c:v>
                </c:pt>
                <c:pt idx="12">
                  <c:v>0.53645038167938941</c:v>
                </c:pt>
                <c:pt idx="13">
                  <c:v>0.76412213740458013</c:v>
                </c:pt>
                <c:pt idx="14">
                  <c:v>0.60877862595419852</c:v>
                </c:pt>
                <c:pt idx="15">
                  <c:v>0.17194656488549617</c:v>
                </c:pt>
                <c:pt idx="16">
                  <c:v>0.3282442748091603</c:v>
                </c:pt>
                <c:pt idx="17">
                  <c:v>0.22080152671755726</c:v>
                </c:pt>
                <c:pt idx="18">
                  <c:v>0.12748091603053435</c:v>
                </c:pt>
                <c:pt idx="19">
                  <c:v>2.1183206106870226E-3</c:v>
                </c:pt>
                <c:pt idx="20">
                  <c:v>3.8167938931297711E-5</c:v>
                </c:pt>
              </c:numCache>
            </c:numRef>
          </c:yVal>
          <c:smooth val="0"/>
        </c:ser>
        <c:ser>
          <c:idx val="6"/>
          <c:order val="2"/>
          <c:tx>
            <c:v>1000nA</c:v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plus"/>
            <c:size val="5"/>
            <c:spPr>
              <a:solidFill>
                <a:srgbClr val="FF0000"/>
              </a:solidFill>
            </c:spPr>
          </c:marker>
          <c:xVal>
            <c:numRef>
              <c:f>Transmission!$A$5:$A$25</c:f>
              <c:numCache>
                <c:formatCode>0.00</c:formatCode>
                <c:ptCount val="21"/>
                <c:pt idx="0">
                  <c:v>9.4000038535074854E-2</c:v>
                </c:pt>
                <c:pt idx="1">
                  <c:v>0.14304353690120086</c:v>
                </c:pt>
                <c:pt idx="2">
                  <c:v>0.19208703526732687</c:v>
                </c:pt>
                <c:pt idx="3">
                  <c:v>0.23295661723909852</c:v>
                </c:pt>
                <c:pt idx="4">
                  <c:v>0.2779131574080474</c:v>
                </c:pt>
                <c:pt idx="5">
                  <c:v>0.3187827393798191</c:v>
                </c:pt>
                <c:pt idx="6">
                  <c:v>0.37191319594312222</c:v>
                </c:pt>
                <c:pt idx="7">
                  <c:v>0.40052190332336235</c:v>
                </c:pt>
                <c:pt idx="8">
                  <c:v>0.44956540168948844</c:v>
                </c:pt>
                <c:pt idx="9">
                  <c:v>0.51086977464714589</c:v>
                </c:pt>
                <c:pt idx="10">
                  <c:v>0.54765239842174041</c:v>
                </c:pt>
                <c:pt idx="11">
                  <c:v>0.60895677137939797</c:v>
                </c:pt>
                <c:pt idx="12">
                  <c:v>0.65391331154834675</c:v>
                </c:pt>
                <c:pt idx="13">
                  <c:v>0.71113072630882712</c:v>
                </c:pt>
                <c:pt idx="14">
                  <c:v>0.74382639188624444</c:v>
                </c:pt>
                <c:pt idx="15">
                  <c:v>0.76017422467495321</c:v>
                </c:pt>
                <c:pt idx="16">
                  <c:v>0.8010438066467247</c:v>
                </c:pt>
                <c:pt idx="17">
                  <c:v>0.8092177230410792</c:v>
                </c:pt>
                <c:pt idx="18">
                  <c:v>0.83373947222414213</c:v>
                </c:pt>
                <c:pt idx="19">
                  <c:v>0.85826122140720518</c:v>
                </c:pt>
                <c:pt idx="20">
                  <c:v>0.90730471977333116</c:v>
                </c:pt>
              </c:numCache>
            </c:numRef>
          </c:xVal>
          <c:yVal>
            <c:numRef>
              <c:f>Transmission!$S$5:$S$25</c:f>
              <c:numCache>
                <c:formatCode>0%</c:formatCode>
                <c:ptCount val="21"/>
                <c:pt idx="0">
                  <c:v>0.12248803827751197</c:v>
                </c:pt>
                <c:pt idx="1">
                  <c:v>0.30622009569377989</c:v>
                </c:pt>
                <c:pt idx="2">
                  <c:v>0.50909090909090904</c:v>
                </c:pt>
                <c:pt idx="3">
                  <c:v>0.61148325358851674</c:v>
                </c:pt>
                <c:pt idx="4">
                  <c:v>0.60765550239234445</c:v>
                </c:pt>
                <c:pt idx="5">
                  <c:v>0.58851674641148322</c:v>
                </c:pt>
                <c:pt idx="6">
                  <c:v>0.63827751196172244</c:v>
                </c:pt>
                <c:pt idx="7">
                  <c:v>0.62488038277511959</c:v>
                </c:pt>
                <c:pt idx="8">
                  <c:v>0.45550239234449763</c:v>
                </c:pt>
                <c:pt idx="9">
                  <c:v>0.75789473684210529</c:v>
                </c:pt>
                <c:pt idx="10">
                  <c:v>0.76363636363636367</c:v>
                </c:pt>
                <c:pt idx="11">
                  <c:v>0.73779904306220101</c:v>
                </c:pt>
                <c:pt idx="12">
                  <c:v>0.48708133971291867</c:v>
                </c:pt>
                <c:pt idx="13">
                  <c:v>0.60095693779904302</c:v>
                </c:pt>
                <c:pt idx="14">
                  <c:v>0.27272727272727271</c:v>
                </c:pt>
                <c:pt idx="15">
                  <c:v>0.34449760765550241</c:v>
                </c:pt>
                <c:pt idx="16">
                  <c:v>0.34832535885167465</c:v>
                </c:pt>
                <c:pt idx="17">
                  <c:v>0.29665071770334928</c:v>
                </c:pt>
                <c:pt idx="18">
                  <c:v>0.21626794258373205</c:v>
                </c:pt>
                <c:pt idx="19">
                  <c:v>1.8564593301435405E-2</c:v>
                </c:pt>
                <c:pt idx="20">
                  <c:v>9.5693779904306216E-6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21184"/>
        <c:axId val="61395456"/>
      </c:scatterChart>
      <c:valAx>
        <c:axId val="136221184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800"/>
                  <a:t>Q - Mathieu parameter</a:t>
                </a:r>
              </a:p>
            </c:rich>
          </c:tx>
          <c:layout>
            <c:manualLayout>
              <c:xMode val="edge"/>
              <c:yMode val="edge"/>
              <c:x val="0.32292889021783672"/>
              <c:y val="0.9077611548556430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 w="12700"/>
        </c:spPr>
        <c:crossAx val="61395456"/>
        <c:crosses val="autoZero"/>
        <c:crossBetween val="midCat"/>
      </c:valAx>
      <c:valAx>
        <c:axId val="61395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Transmission</a:t>
                </a:r>
              </a:p>
            </c:rich>
          </c:tx>
          <c:layout>
            <c:manualLayout>
              <c:xMode val="edge"/>
              <c:yMode val="edge"/>
              <c:x val="3.0779095651018301E-2"/>
              <c:y val="0.3323224846894137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3622118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 b="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600" b="0"/>
            </a:pPr>
            <a:endParaRPr lang="fr-FR"/>
          </a:p>
        </c:txPr>
      </c:legendEntry>
      <c:layout>
        <c:manualLayout>
          <c:xMode val="edge"/>
          <c:yMode val="edge"/>
          <c:x val="0.82235672795480552"/>
          <c:y val="0.38384446419679547"/>
          <c:w val="0.14575515619311807"/>
          <c:h val="0.4054038709437228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0.31521</cdr:x>
      <cdr:y>0.47384</cdr:y>
    </cdr:from>
    <cdr:to>
      <cdr:x>0.57963</cdr:x>
      <cdr:y>0.53708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42472" y="2707995"/>
          <a:ext cx="2384485" cy="3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/>
            <a:t>Ions </a:t>
          </a:r>
          <a:r>
            <a:rPr lang="fr-FR" sz="1800" b="1">
              <a:effectLst/>
              <a:latin typeface="+mn-lt"/>
              <a:ea typeface="+mn-ea"/>
              <a:cs typeface="+mn-cs"/>
            </a:rPr>
            <a:t>K</a:t>
          </a:r>
          <a:r>
            <a:rPr lang="fr-FR" sz="1800" b="1" baseline="30000">
              <a:effectLst/>
              <a:latin typeface="+mn-lt"/>
              <a:ea typeface="+mn-ea"/>
              <a:cs typeface="+mn-cs"/>
            </a:rPr>
            <a:t>+</a:t>
          </a:r>
          <a:r>
            <a:rPr lang="fr-FR" sz="1800" b="1" baseline="0">
              <a:effectLst/>
              <a:latin typeface="+mn-lt"/>
              <a:ea typeface="+mn-ea"/>
              <a:cs typeface="+mn-cs"/>
            </a:rPr>
            <a:t> @ </a:t>
          </a:r>
          <a:r>
            <a:rPr lang="fr-FR" sz="1800" b="1"/>
            <a:t>5keV</a:t>
          </a:r>
          <a:endParaRPr lang="fr-FR" sz="1800" b="1" baseline="30000"/>
        </a:p>
      </cdr:txBody>
    </cdr:sp>
  </cdr:relSizeAnchor>
  <cdr:relSizeAnchor xmlns:cdr="http://schemas.openxmlformats.org/drawingml/2006/chartDrawing">
    <cdr:from>
      <cdr:x>0.831</cdr:x>
      <cdr:y>0.25125</cdr:y>
    </cdr:from>
    <cdr:to>
      <cdr:x>0.97095</cdr:x>
      <cdr:y>0.39292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493796" y="1435893"/>
          <a:ext cx="1262062" cy="8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/>
            <a:t>Beam intensity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BF76-4628-41BF-8125-A2EF7B5E9B20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FB12-2E4D-434C-8CF2-3EC802DB2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9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2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8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6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22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8300F-BCB8-4BEE-A095-6CA2CBE5A4B1}" type="slidenum">
              <a:rPr lang="fr-FR" altLang="fr-FR" smtClean="0"/>
              <a:pPr eaLnBrk="1" hangingPunct="1">
                <a:spcBef>
                  <a:spcPct val="0"/>
                </a:spcBef>
              </a:pPr>
              <a:t>46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B486-2D53-486C-94E2-6C53BDB4BA5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0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B486-2D53-486C-94E2-6C53BDB4BA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0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B486-2D53-486C-94E2-6C53BDB4BA5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8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88402-A5AC-4D8F-8C3B-1A70F2790EB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05531-5CD1-40FD-B27A-5783B6850A69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8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3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Jean-François CAM                  Colloque GANIL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A7C0-5A97-4D52-B056-12A13BA789A2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8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8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8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8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1800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4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518282" y="6540501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832667-7D4B-403C-8067-CD71C3EBAE21}" type="slidenum">
              <a:rPr lang="fr-FR" sz="1000" b="1" smtClean="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327" y="638176"/>
            <a:ext cx="392723" cy="6221413"/>
          </a:xfrm>
          <a:prstGeom prst="rect">
            <a:avLst/>
          </a:prstGeom>
          <a:gradFill>
            <a:gsLst>
              <a:gs pos="53000">
                <a:srgbClr val="EEF2F7"/>
              </a:gs>
              <a:gs pos="98000">
                <a:srgbClr val="336699"/>
              </a:gs>
              <a:gs pos="20000">
                <a:schemeClr val="bg1"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653562" y="6516689"/>
            <a:ext cx="8068408" cy="9525"/>
          </a:xfrm>
          <a:prstGeom prst="line">
            <a:avLst/>
          </a:prstGeom>
          <a:noFill/>
          <a:ln w="317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3194538" y="6545263"/>
            <a:ext cx="3582866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1A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336699"/>
                </a:solidFill>
              </a:rPr>
              <a:t> EMILIE MEETING Caen March 2106</a:t>
            </a:r>
            <a:endParaRPr lang="en-US" sz="1000" b="1" dirty="0">
              <a:solidFill>
                <a:srgbClr val="336699"/>
              </a:solidFill>
            </a:endParaRPr>
          </a:p>
        </p:txBody>
      </p:sp>
      <p:sp>
        <p:nvSpPr>
          <p:cNvPr id="2" name="Rectangle 15"/>
          <p:cNvSpPr>
            <a:spLocks noChangeArrowheads="1"/>
          </p:cNvSpPr>
          <p:nvPr userDrawn="1"/>
        </p:nvSpPr>
        <p:spPr bwMode="auto">
          <a:xfrm>
            <a:off x="539262" y="6545263"/>
            <a:ext cx="5377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 sz="1000" b="1" dirty="0" smtClean="0">
              <a:solidFill>
                <a:srgbClr val="336699"/>
              </a:solidFill>
            </a:endParaRPr>
          </a:p>
        </p:txBody>
      </p:sp>
      <p:pic>
        <p:nvPicPr>
          <p:cNvPr id="1032" name="Picture 24" descr="C:\temp\logolpc_couleur_fondBlanc_ss_titre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559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jpe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image" Target="../media/image53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6.jpeg"/><Relationship Id="rId5" Type="http://schemas.openxmlformats.org/officeDocument/2006/relationships/image" Target="../media/image62.jpeg"/><Relationship Id="rId10" Type="http://schemas.openxmlformats.org/officeDocument/2006/relationships/image" Target="../media/image65.jpeg"/><Relationship Id="rId4" Type="http://schemas.openxmlformats.org/officeDocument/2006/relationships/image" Target="../media/image61.png"/><Relationship Id="rId9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5" Type="http://schemas.openxmlformats.org/officeDocument/2006/relationships/image" Target="../media/image53.jpe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png"/><Relationship Id="rId5" Type="http://schemas.openxmlformats.org/officeDocument/2006/relationships/image" Target="../media/image53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94.png"/><Relationship Id="rId7" Type="http://schemas.openxmlformats.org/officeDocument/2006/relationships/image" Target="../media/image112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5.png"/><Relationship Id="rId7" Type="http://schemas.openxmlformats.org/officeDocument/2006/relationships/image" Target="../media/image138.jpeg"/><Relationship Id="rId12" Type="http://schemas.openxmlformats.org/officeDocument/2006/relationships/image" Target="../media/image143.png"/><Relationship Id="rId2" Type="http://schemas.openxmlformats.org/officeDocument/2006/relationships/image" Target="../media/image134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jpe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56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55361" y="212447"/>
            <a:ext cx="613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  <a:cs typeface="MV Boli" panose="02000500030200090000" pitchFamily="2" charset="0"/>
              </a:rPr>
              <a:t>Ion and </a:t>
            </a:r>
            <a:r>
              <a:rPr lang="fr-FR" sz="2000" b="1" i="1" dirty="0" err="1" smtClean="0">
                <a:latin typeface="Arial Rounded MT Bold" panose="020F0704030504030204" pitchFamily="34" charset="0"/>
                <a:cs typeface="MV Boli" panose="02000500030200090000" pitchFamily="2" charset="0"/>
              </a:rPr>
              <a:t>Atom</a:t>
            </a:r>
            <a:r>
              <a:rPr lang="fr-FR" sz="2000" b="1" i="1" dirty="0" smtClean="0">
                <a:latin typeface="Arial Rounded MT Bold" panose="020F0704030504030204" pitchFamily="34" charset="0"/>
                <a:cs typeface="MV Boli" panose="02000500030200090000" pitchFamily="2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  <a:cs typeface="MV Boli" panose="02000500030200090000" pitchFamily="2" charset="0"/>
              </a:rPr>
              <a:t>traps</a:t>
            </a:r>
            <a:r>
              <a:rPr lang="fr-FR" sz="2000" b="1" i="1" dirty="0" smtClean="0">
                <a:latin typeface="Arial Rounded MT Bold" panose="020F0704030504030204" pitchFamily="34" charset="0"/>
                <a:cs typeface="MV Boli" panose="02000500030200090000" pitchFamily="2" charset="0"/>
              </a:rPr>
              <a:t> at </a:t>
            </a:r>
          </a:p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  <a:cs typeface="MV Boli" panose="02000500030200090000" pitchFamily="2" charset="0"/>
              </a:rPr>
              <a:t>Laboratoire de Physique Corpusculaire de Caen</a:t>
            </a:r>
            <a:endParaRPr lang="fr-FR" sz="2000" b="1" i="1" dirty="0"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1844824"/>
            <a:ext cx="294664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Introduction/</a:t>
            </a:r>
            <a:r>
              <a:rPr lang="fr-FR" sz="2000" b="1" dirty="0" err="1" smtClean="0"/>
              <a:t>History</a:t>
            </a:r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LPC </a:t>
            </a:r>
            <a:r>
              <a:rPr lang="fr-FR" sz="2000" b="1" dirty="0" err="1" smtClean="0"/>
              <a:t>Trap</a:t>
            </a:r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MOTRIMS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SPIRAL II</a:t>
            </a:r>
          </a:p>
          <a:p>
            <a:r>
              <a:rPr lang="fr-FR" sz="2000" b="1" dirty="0"/>
              <a:t>	</a:t>
            </a:r>
            <a:r>
              <a:rPr lang="fr-FR" sz="2000" b="1" dirty="0" smtClean="0"/>
              <a:t>EMILIE</a:t>
            </a:r>
            <a:endParaRPr lang="fr-FR" sz="2000" b="1" dirty="0"/>
          </a:p>
          <a:p>
            <a:r>
              <a:rPr lang="fr-FR" sz="2000" b="1" dirty="0" smtClean="0"/>
              <a:t>	High </a:t>
            </a:r>
            <a:r>
              <a:rPr lang="fr-FR" sz="2000" b="1" dirty="0" err="1" smtClean="0"/>
              <a:t>Intensity</a:t>
            </a:r>
            <a:endParaRPr lang="fr-FR" sz="2000" b="1" dirty="0" smtClean="0"/>
          </a:p>
          <a:p>
            <a:r>
              <a:rPr lang="fr-FR" sz="2000" b="1" dirty="0" smtClean="0"/>
              <a:t>	S3 </a:t>
            </a:r>
            <a:r>
              <a:rPr lang="fr-FR" sz="2000" b="1" dirty="0" err="1" smtClean="0"/>
              <a:t>Low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endParaRPr lang="fr-FR" sz="2000" b="1" dirty="0" smtClean="0"/>
          </a:p>
          <a:p>
            <a:r>
              <a:rPr lang="fr-FR" sz="2000" b="1" dirty="0" smtClean="0"/>
              <a:t>	QMS/PILGRIM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Conclusion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88936" y="1043444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Slides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smtClean="0"/>
              <a:t>X </a:t>
            </a:r>
            <a:r>
              <a:rPr lang="fr-FR" b="1" dirty="0" err="1" smtClean="0"/>
              <a:t>Flechard</a:t>
            </a:r>
            <a:r>
              <a:rPr lang="fr-FR" b="1" dirty="0" smtClean="0"/>
              <a:t>, JF Cam, E </a:t>
            </a:r>
            <a:r>
              <a:rPr lang="fr-FR" b="1" dirty="0" err="1" smtClean="0"/>
              <a:t>Lienard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40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605391" y="4725144"/>
            <a:ext cx="53821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		    RF :    f : 0.8 to 2 MHz</a:t>
            </a:r>
          </a:p>
          <a:p>
            <a:r>
              <a:rPr lang="fr-FR" altLang="fr-FR" b="1" dirty="0" err="1"/>
              <a:t>Parameters</a:t>
            </a:r>
            <a:r>
              <a:rPr lang="fr-FR" altLang="fr-FR" b="1" dirty="0"/>
              <a:t> 		    V</a:t>
            </a:r>
            <a:r>
              <a:rPr lang="fr-FR" altLang="fr-FR" b="1" baseline="-25000" dirty="0"/>
              <a:t>0</a:t>
            </a:r>
            <a:r>
              <a:rPr lang="fr-FR" altLang="fr-FR" b="1" dirty="0"/>
              <a:t> : 100 to 250 Volts</a:t>
            </a:r>
          </a:p>
          <a:p>
            <a:r>
              <a:rPr lang="fr-FR" altLang="fr-FR" b="1" dirty="0"/>
              <a:t>		     Pressure : </a:t>
            </a:r>
            <a:r>
              <a:rPr lang="fr-FR" altLang="fr-FR" b="1" dirty="0" err="1"/>
              <a:t>some</a:t>
            </a:r>
            <a:r>
              <a:rPr lang="fr-FR" altLang="fr-FR" b="1" dirty="0"/>
              <a:t> </a:t>
            </a:r>
            <a:r>
              <a:rPr lang="fr-FR" altLang="fr-FR" b="1" dirty="0" err="1"/>
              <a:t>mTorr</a:t>
            </a:r>
            <a:r>
              <a:rPr lang="fr-FR" altLang="fr-FR" b="1" dirty="0">
                <a:solidFill>
                  <a:srgbClr val="003300"/>
                </a:solidFill>
              </a:rPr>
              <a:t> </a:t>
            </a:r>
            <a:endParaRPr lang="fr-FR" altLang="fr-FR" b="1" dirty="0" smtClean="0">
              <a:solidFill>
                <a:srgbClr val="003300"/>
              </a:solidFill>
            </a:endParaRPr>
          </a:p>
          <a:p>
            <a:r>
              <a:rPr lang="fr-FR" altLang="fr-FR" b="1" dirty="0">
                <a:solidFill>
                  <a:srgbClr val="003300"/>
                </a:solidFill>
              </a:rPr>
              <a:t>	</a:t>
            </a:r>
            <a:r>
              <a:rPr lang="fr-FR" altLang="fr-FR" b="1" dirty="0" smtClean="0">
                <a:solidFill>
                  <a:srgbClr val="003300"/>
                </a:solidFill>
              </a:rPr>
              <a:t>		        of </a:t>
            </a:r>
            <a:r>
              <a:rPr lang="fr-FR" altLang="fr-FR" b="1" dirty="0" err="1" smtClean="0">
                <a:solidFill>
                  <a:srgbClr val="003300"/>
                </a:solidFill>
              </a:rPr>
              <a:t>Hydrogen</a:t>
            </a:r>
            <a:endParaRPr lang="fr-FR" altLang="fr-FR" b="1" dirty="0">
              <a:solidFill>
                <a:srgbClr val="003300"/>
              </a:solidFill>
            </a:endParaRPr>
          </a:p>
        </p:txBody>
      </p:sp>
      <p:pic>
        <p:nvPicPr>
          <p:cNvPr id="113669" name="Picture 5" descr="rfq1a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12775"/>
            <a:ext cx="86868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0842" y="482334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UHV 10-8 torr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699792" y="191086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latin typeface="Arial Rounded MT Bold" panose="020F0704030504030204" pitchFamily="34" charset="0"/>
              </a:rPr>
              <a:t>RFQ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Cooler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Buncher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7686675" y="5283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499350" y="528320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chemeClr val="bg1"/>
                </a:solidFill>
                <a:latin typeface="Arial" pitchFamily="34" charset="0"/>
              </a:rPr>
              <a:t>1 cm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4975" y="3935413"/>
            <a:ext cx="36022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fr-FR" sz="2000" b="1" dirty="0" smtClean="0">
                <a:solidFill>
                  <a:srgbClr val="6600CC"/>
                </a:solidFill>
                <a:latin typeface="Comic Sans MS" pitchFamily="66" charset="0"/>
              </a:rPr>
              <a:t>6 rings, open geometry</a:t>
            </a:r>
          </a:p>
          <a:p>
            <a:pPr marL="342900" indent="-342900">
              <a:buFontTx/>
              <a:buChar char="-"/>
            </a:pPr>
            <a:r>
              <a:rPr lang="en-US" altLang="fr-FR" sz="2000" b="1" dirty="0" smtClean="0">
                <a:solidFill>
                  <a:srgbClr val="6600CC"/>
                </a:solidFill>
                <a:latin typeface="Comic Sans MS" pitchFamily="66" charset="0"/>
              </a:rPr>
              <a:t>1 mm</a:t>
            </a:r>
            <a:r>
              <a:rPr lang="en-US" altLang="fr-FR" sz="2000" b="1" baseline="30000" dirty="0" smtClean="0">
                <a:solidFill>
                  <a:srgbClr val="6600CC"/>
                </a:solidFill>
                <a:latin typeface="Comic Sans MS" pitchFamily="66" charset="0"/>
              </a:rPr>
              <a:t>3</a:t>
            </a:r>
            <a:r>
              <a:rPr lang="en-US" altLang="fr-FR" sz="2000" b="1" dirty="0" smtClean="0">
                <a:solidFill>
                  <a:srgbClr val="6600CC"/>
                </a:solidFill>
                <a:latin typeface="Comic Sans MS" pitchFamily="66" charset="0"/>
              </a:rPr>
              <a:t> cloud</a:t>
            </a:r>
            <a:endParaRPr lang="en-US" altLang="fr-FR" sz="20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altLang="fr-FR" sz="2000" b="1" dirty="0" smtClean="0">
                <a:solidFill>
                  <a:srgbClr val="6600CC"/>
                </a:solidFill>
                <a:latin typeface="Comic Sans MS" pitchFamily="66" charset="0"/>
              </a:rPr>
              <a:t>potential </a:t>
            </a:r>
            <a:r>
              <a:rPr lang="en-US" altLang="fr-FR" sz="2000" b="1" dirty="0">
                <a:solidFill>
                  <a:srgbClr val="6600CC"/>
                </a:solidFill>
                <a:latin typeface="Comic Sans MS" pitchFamily="66" charset="0"/>
              </a:rPr>
              <a:t>well ~ 10 </a:t>
            </a:r>
            <a:r>
              <a:rPr lang="en-US" altLang="fr-FR" sz="2000" b="1" dirty="0" smtClean="0">
                <a:solidFill>
                  <a:srgbClr val="6600CC"/>
                </a:solidFill>
                <a:latin typeface="Comic Sans MS" pitchFamily="66" charset="0"/>
              </a:rPr>
              <a:t>Volts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73981" y="0"/>
            <a:ext cx="5479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Arial Rounded MT Bold" panose="020F0704030504030204" pitchFamily="34" charset="0"/>
              </a:rPr>
              <a:t>The transparent Paul trap    </a:t>
            </a:r>
            <a:r>
              <a:rPr lang="en-US" altLang="fr-FR" i="1" dirty="0">
                <a:latin typeface="Arial Rounded MT Bold" panose="020F0704030504030204" pitchFamily="34" charset="0"/>
              </a:rPr>
              <a:t> </a:t>
            </a:r>
            <a:r>
              <a:rPr lang="en-US" altLang="fr-FR" sz="1800" i="1" dirty="0">
                <a:solidFill>
                  <a:srgbClr val="6600CC"/>
                </a:solidFill>
                <a:latin typeface="Arial Rounded MT Bold" panose="020F0704030504030204" pitchFamily="34" charset="0"/>
              </a:rPr>
              <a:t>(</a:t>
            </a:r>
            <a:r>
              <a:rPr lang="en-US" altLang="fr-FR" sz="1800" i="1" dirty="0" err="1">
                <a:solidFill>
                  <a:srgbClr val="6600CC"/>
                </a:solidFill>
                <a:latin typeface="Arial Rounded MT Bold" panose="020F0704030504030204" pitchFamily="34" charset="0"/>
              </a:rPr>
              <a:t>Delahaye</a:t>
            </a:r>
            <a:r>
              <a:rPr lang="en-US" altLang="fr-FR" sz="1800" i="1" dirty="0">
                <a:solidFill>
                  <a:srgbClr val="6600CC"/>
                </a:solidFill>
                <a:latin typeface="Arial Rounded MT Bold" panose="020F0704030504030204" pitchFamily="34" charset="0"/>
              </a:rPr>
              <a:t> 2002)</a:t>
            </a:r>
          </a:p>
        </p:txBody>
      </p:sp>
      <p:sp>
        <p:nvSpPr>
          <p:cNvPr id="8200" name="AutoShape 8"/>
          <p:cNvSpPr>
            <a:spLocks/>
          </p:cNvSpPr>
          <p:nvPr/>
        </p:nvSpPr>
        <p:spPr bwMode="auto">
          <a:xfrm>
            <a:off x="323850" y="3935413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692150"/>
            <a:ext cx="3963987" cy="2808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1188" y="5365750"/>
            <a:ext cx="3385863" cy="1015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b="1">
                <a:latin typeface="Comic Sans MS" pitchFamily="66" charset="0"/>
              </a:rPr>
              <a:t>Injection : 	20 %</a:t>
            </a:r>
          </a:p>
          <a:p>
            <a:r>
              <a:rPr lang="en-US" altLang="fr-FR" sz="2000" b="1">
                <a:latin typeface="Comic Sans MS" pitchFamily="66" charset="0"/>
              </a:rPr>
              <a:t>Capacity : 	&gt;</a:t>
            </a:r>
            <a:r>
              <a:rPr lang="en-US" altLang="fr-FR" sz="2000" b="1">
                <a:solidFill>
                  <a:srgbClr val="0000FF"/>
                </a:solidFill>
                <a:latin typeface="Comic Sans MS" pitchFamily="66" charset="0"/>
              </a:rPr>
              <a:t> 10</a:t>
            </a:r>
            <a:r>
              <a:rPr lang="en-US" altLang="fr-FR" sz="2000" b="1" baseline="30000">
                <a:solidFill>
                  <a:srgbClr val="0000FF"/>
                </a:solidFill>
                <a:latin typeface="Comic Sans MS" pitchFamily="66" charset="0"/>
              </a:rPr>
              <a:t>5</a:t>
            </a:r>
            <a:r>
              <a:rPr lang="en-US" altLang="fr-FR" sz="2000" b="1">
                <a:solidFill>
                  <a:srgbClr val="0000FF"/>
                </a:solidFill>
                <a:latin typeface="Comic Sans MS" pitchFamily="66" charset="0"/>
              </a:rPr>
              <a:t> ions</a:t>
            </a:r>
          </a:p>
          <a:p>
            <a:r>
              <a:rPr lang="en-US" altLang="fr-FR" sz="2000" b="1">
                <a:latin typeface="Comic Sans MS" pitchFamily="66" charset="0"/>
              </a:rPr>
              <a:t>Life time : 	&gt; 1 second</a:t>
            </a:r>
          </a:p>
        </p:txBody>
      </p:sp>
      <p:pic>
        <p:nvPicPr>
          <p:cNvPr id="8203" name="Picture 11" descr="lifeti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4" y="3789363"/>
            <a:ext cx="3275012" cy="2243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64621" y="6097588"/>
            <a:ext cx="436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 i="1" dirty="0">
                <a:latin typeface="Comic Sans MS" pitchFamily="66" charset="0"/>
              </a:rPr>
              <a:t>(</a:t>
            </a:r>
            <a:r>
              <a:rPr lang="fr-FR" altLang="fr-FR" sz="1600" b="1" i="1" baseline="30000" dirty="0">
                <a:latin typeface="Comic Sans MS" pitchFamily="66" charset="0"/>
              </a:rPr>
              <a:t>6</a:t>
            </a:r>
            <a:r>
              <a:rPr lang="fr-FR" altLang="fr-FR" sz="1600" b="1" i="1" dirty="0">
                <a:latin typeface="Comic Sans MS" pitchFamily="66" charset="0"/>
              </a:rPr>
              <a:t>Li</a:t>
            </a:r>
            <a:r>
              <a:rPr lang="fr-FR" altLang="fr-FR" sz="1600" b="1" i="1" baseline="30000" dirty="0">
                <a:latin typeface="Comic Sans MS" pitchFamily="66" charset="0"/>
              </a:rPr>
              <a:t>+ </a:t>
            </a:r>
            <a:r>
              <a:rPr lang="fr-FR" altLang="fr-FR" sz="1600" b="1" i="1" dirty="0" err="1">
                <a:latin typeface="Comic Sans MS" pitchFamily="66" charset="0"/>
              </a:rPr>
              <a:t>ions,V</a:t>
            </a:r>
            <a:r>
              <a:rPr lang="fr-FR" altLang="fr-FR" sz="1600" b="1" i="1" baseline="-25000" dirty="0" err="1">
                <a:latin typeface="Comic Sans MS" pitchFamily="66" charset="0"/>
              </a:rPr>
              <a:t>RF</a:t>
            </a:r>
            <a:r>
              <a:rPr lang="fr-FR" altLang="fr-FR" sz="1600" b="1" i="1" dirty="0">
                <a:latin typeface="Comic Sans MS" pitchFamily="66" charset="0"/>
              </a:rPr>
              <a:t> = 120 </a:t>
            </a:r>
            <a:r>
              <a:rPr lang="fr-FR" altLang="fr-FR" sz="1600" b="1" i="1" dirty="0" err="1">
                <a:latin typeface="Comic Sans MS" pitchFamily="66" charset="0"/>
              </a:rPr>
              <a:t>Vpp</a:t>
            </a:r>
            <a:r>
              <a:rPr lang="fr-FR" altLang="fr-FR" sz="1600" b="1" i="1" dirty="0">
                <a:latin typeface="Comic Sans MS" pitchFamily="66" charset="0"/>
              </a:rPr>
              <a:t>, </a:t>
            </a:r>
            <a:r>
              <a:rPr lang="fr-FR" altLang="fr-FR" sz="1600" b="1" i="1" dirty="0" err="1">
                <a:latin typeface="Comic Sans MS" pitchFamily="66" charset="0"/>
              </a:rPr>
              <a:t>f</a:t>
            </a:r>
            <a:r>
              <a:rPr lang="fr-FR" altLang="fr-FR" sz="1600" b="1" i="1" baseline="-25000" dirty="0" err="1">
                <a:latin typeface="Comic Sans MS" pitchFamily="66" charset="0"/>
              </a:rPr>
              <a:t>RF</a:t>
            </a:r>
            <a:r>
              <a:rPr lang="fr-FR" altLang="fr-FR" sz="1600" b="1" i="1" dirty="0">
                <a:latin typeface="Comic Sans MS" pitchFamily="66" charset="0"/>
              </a:rPr>
              <a:t> = 1.15 MHz)</a:t>
            </a:r>
            <a:endParaRPr lang="fr-FR" altLang="fr-FR" sz="1600" b="1" dirty="0">
              <a:latin typeface="Comic Sans MS" pitchFamily="66" charset="0"/>
            </a:endParaRPr>
          </a:p>
        </p:txBody>
      </p:sp>
      <p:pic>
        <p:nvPicPr>
          <p:cNvPr id="8206" name="Picture 14" descr="EPSN49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733425"/>
            <a:ext cx="47021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348038" y="2565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203575" y="256540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chemeClr val="bg1"/>
                </a:solidFill>
                <a:latin typeface="Arial" pitchFamily="34" charset="0"/>
              </a:rPr>
              <a:t>1 cm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615950"/>
            <a:ext cx="9144000" cy="3024188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38424" y="161693"/>
            <a:ext cx="155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rial Rounded MT Bold" panose="020F0704030504030204" pitchFamily="34" charset="0"/>
              </a:rPr>
              <a:t>LPC </a:t>
            </a:r>
            <a:r>
              <a:rPr lang="fr-FR" sz="2400" b="1" i="1" dirty="0" err="1" smtClean="0">
                <a:latin typeface="Arial Rounded MT Bold" panose="020F0704030504030204" pitchFamily="34" charset="0"/>
              </a:rPr>
              <a:t>Trap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460015"/>
              </p:ext>
            </p:extLst>
          </p:nvPr>
        </p:nvGraphicFramePr>
        <p:xfrm>
          <a:off x="467544" y="908720"/>
          <a:ext cx="3706813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Graph" r:id="rId3" imgW="3645408" imgH="3480816" progId="">
                  <p:embed/>
                </p:oleObj>
              </mc:Choice>
              <mc:Fallback>
                <p:oleObj name="Graph" r:id="rId3" imgW="3645408" imgH="34808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36"/>
                      <a:stretch>
                        <a:fillRect/>
                      </a:stretch>
                    </p:blipFill>
                    <p:spPr bwMode="auto">
                      <a:xfrm>
                        <a:off x="467544" y="908720"/>
                        <a:ext cx="3706813" cy="4425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 descr="Ar35_finalspectrum.e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7" t="5135" r="10433" b="3297"/>
          <a:stretch>
            <a:fillRect/>
          </a:stretch>
        </p:blipFill>
        <p:spPr>
          <a:xfrm>
            <a:off x="4139952" y="980728"/>
            <a:ext cx="5148572" cy="38524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3426" y="547658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Helium</a:t>
            </a:r>
            <a:r>
              <a:rPr lang="fr-FR" b="1" dirty="0" smtClean="0"/>
              <a:t> 6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547658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Argon 35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65207" y="5977297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Physics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underway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8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497" y="2844170"/>
            <a:ext cx="2214557" cy="160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Ellipse 52"/>
          <p:cNvSpPr/>
          <p:nvPr/>
        </p:nvSpPr>
        <p:spPr bwMode="auto">
          <a:xfrm>
            <a:off x="5328084" y="5373216"/>
            <a:ext cx="864096" cy="86409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5652120" y="3617404"/>
            <a:ext cx="648072" cy="648072"/>
          </a:xfrm>
          <a:prstGeom prst="ellipse">
            <a:avLst/>
          </a:prstGeom>
          <a:solidFill>
            <a:schemeClr val="accent1">
              <a:alpha val="79000"/>
            </a:schemeClr>
          </a:solidFill>
          <a:ln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436096" y="5481228"/>
            <a:ext cx="648072" cy="648072"/>
          </a:xfrm>
          <a:prstGeom prst="ellipse">
            <a:avLst/>
          </a:prstGeom>
          <a:solidFill>
            <a:schemeClr val="accent1">
              <a:alpha val="79000"/>
            </a:schemeClr>
          </a:solidFill>
          <a:ln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2951820" y="3429000"/>
            <a:ext cx="648072" cy="648072"/>
          </a:xfrm>
          <a:prstGeom prst="ellipse">
            <a:avLst/>
          </a:prstGeom>
          <a:solidFill>
            <a:schemeClr val="accent1">
              <a:alpha val="79000"/>
            </a:schemeClr>
          </a:solidFill>
          <a:ln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439652" y="3573016"/>
            <a:ext cx="648072" cy="648072"/>
          </a:xfrm>
          <a:prstGeom prst="ellipse">
            <a:avLst/>
          </a:prstGeom>
          <a:solidFill>
            <a:schemeClr val="accent1">
              <a:alpha val="79000"/>
            </a:schemeClr>
          </a:solidFill>
          <a:ln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6013" y="0"/>
            <a:ext cx="8027987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2051050" y="1773238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401954" y="260350"/>
            <a:ext cx="7632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000" i="1" dirty="0" smtClean="0">
                <a:solidFill>
                  <a:srgbClr val="336699"/>
                </a:solidFill>
                <a:latin typeface="Arial Rounded MT Bold" panose="020F0704030504030204" pitchFamily="34" charset="0"/>
              </a:rPr>
              <a:t>ATOM </a:t>
            </a:r>
            <a:r>
              <a:rPr lang="fr-FR" sz="2000" i="1" dirty="0" err="1" smtClean="0">
                <a:solidFill>
                  <a:srgbClr val="336699"/>
                </a:solidFill>
                <a:latin typeface="Arial Rounded MT Bold" panose="020F0704030504030204" pitchFamily="34" charset="0"/>
              </a:rPr>
              <a:t>trap</a:t>
            </a:r>
            <a:endParaRPr lang="fr-FR" sz="2000" i="1" dirty="0">
              <a:solidFill>
                <a:srgbClr val="3366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51520" y="620688"/>
            <a:ext cx="84956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800100" indent="-3429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336699"/>
              </a:buClr>
            </a:pPr>
            <a:r>
              <a:rPr lang="fr-FR" b="0" dirty="0" smtClean="0">
                <a:solidFill>
                  <a:srgbClr val="5F5F5F"/>
                </a:solidFill>
              </a:rPr>
              <a:t>Ion/</a:t>
            </a:r>
            <a:r>
              <a:rPr lang="fr-FR" b="0" dirty="0" err="1" smtClean="0">
                <a:solidFill>
                  <a:srgbClr val="5F5F5F"/>
                </a:solidFill>
              </a:rPr>
              <a:t>Atoms</a:t>
            </a:r>
            <a:r>
              <a:rPr lang="fr-FR" b="0" dirty="0" smtClean="0">
                <a:solidFill>
                  <a:srgbClr val="5F5F5F"/>
                </a:solidFill>
              </a:rPr>
              <a:t> </a:t>
            </a:r>
            <a:r>
              <a:rPr lang="fr-FR" b="0" dirty="0" err="1" smtClean="0">
                <a:solidFill>
                  <a:srgbClr val="5F5F5F"/>
                </a:solidFill>
              </a:rPr>
              <a:t>collisons</a:t>
            </a:r>
            <a:endParaRPr lang="fr-FR" b="0" dirty="0">
              <a:solidFill>
                <a:srgbClr val="5F5F5F"/>
              </a:solidFill>
            </a:endParaRPr>
          </a:p>
          <a:p>
            <a:pPr lvl="1" algn="l" eaLnBrk="1" hangingPunct="1">
              <a:buClr>
                <a:srgbClr val="FF6600"/>
              </a:buClr>
              <a:buFont typeface="+mj-lt"/>
              <a:buAutoNum type="arabicPeriod"/>
            </a:pPr>
            <a:r>
              <a:rPr lang="fr-FR" sz="1800" b="0" dirty="0">
                <a:solidFill>
                  <a:schemeClr val="tx1"/>
                </a:solidFill>
              </a:rPr>
              <a:t>A</a:t>
            </a:r>
            <a:r>
              <a:rPr lang="fr-FR" sz="1800" b="0" baseline="30000" dirty="0">
                <a:solidFill>
                  <a:schemeClr val="tx1"/>
                </a:solidFill>
              </a:rPr>
              <a:t>q+</a:t>
            </a:r>
            <a:r>
              <a:rPr lang="fr-FR" sz="1800" b="0" dirty="0">
                <a:solidFill>
                  <a:schemeClr val="tx1"/>
                </a:solidFill>
              </a:rPr>
              <a:t> + B </a:t>
            </a:r>
            <a:r>
              <a:rPr lang="fr-FR" sz="1800" b="0" dirty="0">
                <a:solidFill>
                  <a:schemeClr val="tx1"/>
                </a:solidFill>
                <a:cs typeface="Arial" charset="0"/>
              </a:rPr>
              <a:t>→ A</a:t>
            </a:r>
            <a:r>
              <a:rPr lang="fr-FR" sz="1800" b="0" baseline="30000" dirty="0">
                <a:solidFill>
                  <a:schemeClr val="tx1"/>
                </a:solidFill>
                <a:cs typeface="Arial" charset="0"/>
              </a:rPr>
              <a:t>(q-r</a:t>
            </a:r>
            <a:r>
              <a:rPr lang="fr-FR" sz="1800" b="0" baseline="30000" dirty="0" smtClean="0">
                <a:solidFill>
                  <a:schemeClr val="tx1"/>
                </a:solidFill>
                <a:cs typeface="Arial" charset="0"/>
              </a:rPr>
              <a:t>)+</a:t>
            </a:r>
            <a:r>
              <a:rPr lang="fr-FR" sz="1800" b="0" dirty="0" smtClean="0">
                <a:solidFill>
                  <a:schemeClr val="tx1"/>
                </a:solidFill>
                <a:cs typeface="Arial" charset="0"/>
              </a:rPr>
              <a:t>  + </a:t>
            </a:r>
            <a:r>
              <a:rPr lang="fr-FR" sz="1800" b="0" dirty="0">
                <a:solidFill>
                  <a:schemeClr val="tx1"/>
                </a:solidFill>
                <a:cs typeface="Arial" charset="0"/>
              </a:rPr>
              <a:t>B</a:t>
            </a:r>
            <a:r>
              <a:rPr lang="fr-FR" sz="1800" b="0" baseline="30000" dirty="0">
                <a:solidFill>
                  <a:schemeClr val="tx1"/>
                </a:solidFill>
                <a:cs typeface="Arial" charset="0"/>
              </a:rPr>
              <a:t>r</a:t>
            </a:r>
            <a:r>
              <a:rPr lang="fr-FR" sz="1800" b="0" baseline="30000" dirty="0" smtClean="0">
                <a:solidFill>
                  <a:schemeClr val="tx1"/>
                </a:solidFill>
                <a:cs typeface="Arial" charset="0"/>
              </a:rPr>
              <a:t>+</a:t>
            </a:r>
            <a:r>
              <a:rPr lang="fr-FR" sz="1800" b="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fr-FR" sz="1800" b="0" dirty="0" err="1" smtClean="0">
                <a:solidFill>
                  <a:schemeClr val="tx1"/>
                </a:solidFill>
              </a:rPr>
              <a:t>Electronic</a:t>
            </a:r>
            <a:r>
              <a:rPr lang="fr-FR" sz="1800" b="0" dirty="0" smtClean="0">
                <a:solidFill>
                  <a:schemeClr val="tx1"/>
                </a:solidFill>
              </a:rPr>
              <a:t> Capture</a:t>
            </a:r>
          </a:p>
          <a:p>
            <a:pPr lvl="1" algn="l" eaLnBrk="1" hangingPunct="1">
              <a:buClr>
                <a:srgbClr val="FF6600"/>
              </a:buClr>
              <a:buFont typeface="+mj-lt"/>
              <a:buAutoNum type="arabicPeriod"/>
            </a:pPr>
            <a:r>
              <a:rPr lang="fr-FR" sz="1800" b="0" dirty="0" smtClean="0">
                <a:solidFill>
                  <a:schemeClr val="tx1"/>
                </a:solidFill>
              </a:rPr>
              <a:t>A</a:t>
            </a:r>
            <a:r>
              <a:rPr lang="fr-FR" sz="1800" b="0" baseline="30000" dirty="0" smtClean="0">
                <a:solidFill>
                  <a:schemeClr val="tx1"/>
                </a:solidFill>
              </a:rPr>
              <a:t>q+</a:t>
            </a:r>
            <a:r>
              <a:rPr lang="fr-FR" sz="1800" b="0" dirty="0" smtClean="0">
                <a:solidFill>
                  <a:schemeClr val="tx1"/>
                </a:solidFill>
              </a:rPr>
              <a:t> + B 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→ A</a:t>
            </a:r>
            <a:r>
              <a:rPr lang="fr-FR" sz="1800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q+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 + B</a:t>
            </a:r>
            <a:r>
              <a:rPr lang="fr-FR" sz="1800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r+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+</a:t>
            </a:r>
            <a:r>
              <a:rPr lang="fr-FR" sz="1800" b="0" dirty="0" err="1" smtClean="0">
                <a:solidFill>
                  <a:schemeClr val="tx1"/>
                </a:solidFill>
                <a:latin typeface="Arial"/>
                <a:cs typeface="Arial"/>
              </a:rPr>
              <a:t>re</a:t>
            </a:r>
            <a:r>
              <a:rPr lang="fr-FR" sz="1800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	Ionisation</a:t>
            </a:r>
            <a:endParaRPr lang="fr-FR" sz="1800" b="0" dirty="0" smtClean="0">
              <a:solidFill>
                <a:schemeClr val="tx1"/>
              </a:solidFill>
            </a:endParaRPr>
          </a:p>
          <a:p>
            <a:pPr lvl="1" algn="l" eaLnBrk="1" hangingPunct="1">
              <a:buClr>
                <a:srgbClr val="FF6600"/>
              </a:buClr>
              <a:buFont typeface="+mj-lt"/>
              <a:buAutoNum type="arabicPeriod"/>
            </a:pPr>
            <a:r>
              <a:rPr lang="fr-FR" sz="1800" b="0" dirty="0" smtClean="0">
                <a:solidFill>
                  <a:schemeClr val="tx1"/>
                </a:solidFill>
              </a:rPr>
              <a:t>A</a:t>
            </a:r>
            <a:r>
              <a:rPr lang="fr-FR" sz="1800" b="0" baseline="30000" dirty="0" smtClean="0">
                <a:solidFill>
                  <a:schemeClr val="tx1"/>
                </a:solidFill>
              </a:rPr>
              <a:t>q+</a:t>
            </a:r>
            <a:r>
              <a:rPr lang="fr-FR" sz="1800" b="0" dirty="0" smtClean="0">
                <a:solidFill>
                  <a:schemeClr val="tx1"/>
                </a:solidFill>
              </a:rPr>
              <a:t> + B 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→ A</a:t>
            </a:r>
            <a:r>
              <a:rPr lang="fr-FR" sz="1800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q+</a:t>
            </a:r>
            <a:r>
              <a:rPr lang="fr-FR" sz="1800" b="0" dirty="0" smtClean="0">
                <a:solidFill>
                  <a:schemeClr val="tx1"/>
                </a:solidFill>
                <a:latin typeface="Arial"/>
                <a:cs typeface="Arial"/>
              </a:rPr>
              <a:t> + B*		Excitation</a:t>
            </a:r>
            <a:endParaRPr lang="fr-FR" sz="1800" b="0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899592" y="980728"/>
            <a:ext cx="5431331" cy="648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5292080" y="504918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5652120" y="5697252"/>
            <a:ext cx="216024" cy="21602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1655676" y="3789040"/>
            <a:ext cx="216024" cy="21602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868144" y="3833428"/>
            <a:ext cx="216024" cy="21602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-828600" y="3356992"/>
            <a:ext cx="4140460" cy="1080120"/>
          </a:xfrm>
          <a:prstGeom prst="arc">
            <a:avLst>
              <a:gd name="adj1" fmla="val 16267720"/>
              <a:gd name="adj2" fmla="val 21250953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3167844" y="364502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015716" y="3700972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947992" y="3826986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5940152" y="5537176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cxnSp>
        <p:nvCxnSpPr>
          <p:cNvPr id="12" name="Connecteur droit avec flèche 11"/>
          <p:cNvCxnSpPr>
            <a:stCxn id="10" idx="6"/>
            <a:endCxn id="33" idx="2"/>
          </p:cNvCxnSpPr>
          <p:nvPr/>
        </p:nvCxnSpPr>
        <p:spPr bwMode="auto">
          <a:xfrm>
            <a:off x="2087724" y="3745006"/>
            <a:ext cx="860268" cy="126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Ellipse 45"/>
          <p:cNvSpPr/>
          <p:nvPr/>
        </p:nvSpPr>
        <p:spPr bwMode="auto">
          <a:xfrm>
            <a:off x="6084168" y="3628964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cxnSp>
        <p:nvCxnSpPr>
          <p:cNvPr id="48" name="Connecteur droit avec flèche 47"/>
          <p:cNvCxnSpPr>
            <a:stCxn id="46" idx="7"/>
          </p:cNvCxnSpPr>
          <p:nvPr/>
        </p:nvCxnSpPr>
        <p:spPr bwMode="auto">
          <a:xfrm flipV="1">
            <a:off x="6145631" y="3140968"/>
            <a:ext cx="370585" cy="5008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Ellipse 51"/>
          <p:cNvSpPr/>
          <p:nvPr/>
        </p:nvSpPr>
        <p:spPr bwMode="auto">
          <a:xfrm>
            <a:off x="6516216" y="3052900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6156176" y="5689576"/>
            <a:ext cx="72008" cy="880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cxnSp>
        <p:nvCxnSpPr>
          <p:cNvPr id="55" name="Connecteur droit avec flèche 54"/>
          <p:cNvCxnSpPr>
            <a:stCxn id="39" idx="6"/>
            <a:endCxn id="54" idx="1"/>
          </p:cNvCxnSpPr>
          <p:nvPr/>
        </p:nvCxnSpPr>
        <p:spPr bwMode="auto">
          <a:xfrm>
            <a:off x="6012160" y="5581210"/>
            <a:ext cx="154561" cy="1212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ZoneTexte 43"/>
          <p:cNvSpPr txBox="1"/>
          <p:nvPr/>
        </p:nvSpPr>
        <p:spPr bwMode="auto">
          <a:xfrm>
            <a:off x="1981626" y="2852936"/>
            <a:ext cx="68216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(1)</a:t>
            </a: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 bwMode="auto">
          <a:xfrm>
            <a:off x="1151620" y="3049215"/>
            <a:ext cx="34108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+</a:t>
            </a:r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 bwMode="auto">
          <a:xfrm>
            <a:off x="5464534" y="3068960"/>
            <a:ext cx="34108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+</a:t>
            </a:r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 bwMode="auto">
          <a:xfrm>
            <a:off x="7759311" y="2617167"/>
            <a:ext cx="34108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+</a:t>
            </a:r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 bwMode="auto">
          <a:xfrm>
            <a:off x="5436096" y="4849415"/>
            <a:ext cx="34108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+</a:t>
            </a:r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647565" y="2852935"/>
            <a:ext cx="3348371" cy="17188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69" name="Arc 68"/>
          <p:cNvSpPr/>
          <p:nvPr/>
        </p:nvSpPr>
        <p:spPr bwMode="auto">
          <a:xfrm rot="5400000">
            <a:off x="4579171" y="-144481"/>
            <a:ext cx="1963962" cy="5078479"/>
          </a:xfrm>
          <a:prstGeom prst="arc">
            <a:avLst>
              <a:gd name="adj1" fmla="val 17002291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7687303" y="278092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0" name="Arc 69"/>
          <p:cNvSpPr/>
          <p:nvPr/>
        </p:nvSpPr>
        <p:spPr bwMode="auto">
          <a:xfrm>
            <a:off x="3419872" y="5157192"/>
            <a:ext cx="4140460" cy="1080120"/>
          </a:xfrm>
          <a:prstGeom prst="arc">
            <a:avLst>
              <a:gd name="adj1" fmla="val 16267720"/>
              <a:gd name="adj2" fmla="val 21250953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7399271" y="544522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67" name="ZoneTexte 66"/>
          <p:cNvSpPr txBox="1"/>
          <p:nvPr/>
        </p:nvSpPr>
        <p:spPr bwMode="auto">
          <a:xfrm>
            <a:off x="7471279" y="5245459"/>
            <a:ext cx="34108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+</a:t>
            </a:r>
            <a:endParaRPr lang="fr-FR" sz="1400" b="0" dirty="0">
              <a:solidFill>
                <a:schemeClr val="tx1"/>
              </a:solidFill>
            </a:endParaRPr>
          </a:p>
        </p:txBody>
      </p:sp>
      <p:grpSp>
        <p:nvGrpSpPr>
          <p:cNvPr id="77" name="Group 22"/>
          <p:cNvGrpSpPr>
            <a:grpSpLocks/>
          </p:cNvGrpSpPr>
          <p:nvPr/>
        </p:nvGrpSpPr>
        <p:grpSpPr bwMode="auto">
          <a:xfrm>
            <a:off x="611560" y="4652781"/>
            <a:ext cx="3456384" cy="1728547"/>
            <a:chOff x="3016" y="2158"/>
            <a:chExt cx="2449" cy="1544"/>
          </a:xfrm>
        </p:grpSpPr>
        <p:sp>
          <p:nvSpPr>
            <p:cNvPr id="78" name="AutoShape 15"/>
            <p:cNvSpPr>
              <a:spLocks noChangeArrowheads="1"/>
            </p:cNvSpPr>
            <p:nvPr/>
          </p:nvSpPr>
          <p:spPr bwMode="auto">
            <a:xfrm>
              <a:off x="3016" y="2205"/>
              <a:ext cx="2449" cy="1497"/>
            </a:xfrm>
            <a:prstGeom prst="roundRect">
              <a:avLst>
                <a:gd name="adj" fmla="val 1827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3081" y="2158"/>
              <a:ext cx="2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fr-FR" sz="2000" b="0" dirty="0" smtClean="0">
                  <a:solidFill>
                    <a:schemeClr val="accent2"/>
                  </a:solidFill>
                </a:rPr>
                <a:t>Capture électronique</a:t>
              </a:r>
              <a:endParaRPr lang="fr-FR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80" name="AutoShape 17"/>
            <p:cNvSpPr>
              <a:spLocks noChangeArrowheads="1"/>
            </p:cNvSpPr>
            <p:nvPr/>
          </p:nvSpPr>
          <p:spPr bwMode="auto">
            <a:xfrm>
              <a:off x="3016" y="2478"/>
              <a:ext cx="2449" cy="1224"/>
            </a:xfrm>
            <a:prstGeom prst="roundRect">
              <a:avLst>
                <a:gd name="adj" fmla="val 16667"/>
              </a:avLst>
            </a:prstGeom>
            <a:solidFill>
              <a:srgbClr val="E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Rectangle 18"/>
            <p:cNvSpPr>
              <a:spLocks noChangeArrowheads="1"/>
            </p:cNvSpPr>
            <p:nvPr/>
          </p:nvSpPr>
          <p:spPr bwMode="auto">
            <a:xfrm>
              <a:off x="3016" y="2478"/>
              <a:ext cx="2449" cy="408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756021" y="5157191"/>
            <a:ext cx="31360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buAutoNum type="romanUcPeriod"/>
            </a:pPr>
            <a:r>
              <a:rPr lang="fr-FR" sz="1400" b="0" dirty="0" smtClean="0">
                <a:solidFill>
                  <a:schemeClr val="tx1"/>
                </a:solidFill>
              </a:rPr>
              <a:t>Q Value: </a:t>
            </a:r>
            <a:r>
              <a:rPr lang="fr-FR" sz="1400" b="0" dirty="0" err="1" smtClean="0">
                <a:solidFill>
                  <a:schemeClr val="tx1"/>
                </a:solidFill>
              </a:rPr>
              <a:t>Potential</a:t>
            </a:r>
            <a:r>
              <a:rPr lang="fr-FR" sz="1400" b="0" dirty="0" smtClean="0">
                <a:solidFill>
                  <a:schemeClr val="tx1"/>
                </a:solidFill>
              </a:rPr>
              <a:t> </a:t>
            </a:r>
            <a:r>
              <a:rPr lang="fr-FR" sz="1400" b="0" dirty="0" err="1" smtClean="0">
                <a:solidFill>
                  <a:schemeClr val="tx1"/>
                </a:solidFill>
              </a:rPr>
              <a:t>Energy</a:t>
            </a:r>
            <a:r>
              <a:rPr lang="fr-FR" sz="1400" b="0" dirty="0" smtClean="0">
                <a:solidFill>
                  <a:schemeClr val="tx1"/>
                </a:solidFill>
              </a:rPr>
              <a:t> Variation</a:t>
            </a:r>
          </a:p>
          <a:p>
            <a:pPr marL="285750" indent="-285750" algn="l" eaLnBrk="1" hangingPunct="1">
              <a:buFontTx/>
              <a:buAutoNum type="romanUcPeriod"/>
            </a:pPr>
            <a:r>
              <a:rPr lang="fr-FR" sz="1400" b="0" dirty="0" smtClean="0">
                <a:solidFill>
                  <a:schemeClr val="tx1"/>
                </a:solidFill>
              </a:rPr>
              <a:t>Diffusion angle </a:t>
            </a:r>
            <a:r>
              <a:rPr lang="el-GR" sz="1400" b="0" dirty="0" smtClean="0">
                <a:solidFill>
                  <a:schemeClr val="tx1"/>
                </a:solidFill>
              </a:rPr>
              <a:t>θ</a:t>
            </a:r>
            <a:r>
              <a:rPr lang="fr-FR" sz="1400" b="0" dirty="0" smtClean="0">
                <a:solidFill>
                  <a:schemeClr val="tx1"/>
                </a:solidFill>
              </a:rPr>
              <a:t> </a:t>
            </a:r>
            <a:r>
              <a:rPr lang="fr-FR" sz="1400" b="0" dirty="0">
                <a:solidFill>
                  <a:schemeClr val="tx1"/>
                </a:solidFill>
              </a:rPr>
              <a:t>: </a:t>
            </a:r>
            <a:r>
              <a:rPr lang="fr-FR" sz="1400" b="0" dirty="0" smtClean="0">
                <a:solidFill>
                  <a:schemeClr val="tx1"/>
                </a:solidFill>
              </a:rPr>
              <a:t>Interaction </a:t>
            </a:r>
            <a:r>
              <a:rPr lang="fr-FR" sz="1400" b="0" dirty="0" err="1" smtClean="0">
                <a:solidFill>
                  <a:schemeClr val="tx1"/>
                </a:solidFill>
              </a:rPr>
              <a:t>potential</a:t>
            </a:r>
            <a:r>
              <a:rPr lang="fr-FR" sz="1400" b="0" dirty="0" smtClean="0">
                <a:solidFill>
                  <a:schemeClr val="tx1"/>
                </a:solidFill>
              </a:rPr>
              <a:t> and </a:t>
            </a:r>
            <a:r>
              <a:rPr lang="fr-FR" sz="1400" b="0" dirty="0" err="1" smtClean="0">
                <a:solidFill>
                  <a:schemeClr val="tx1"/>
                </a:solidFill>
              </a:rPr>
              <a:t>dynamics</a:t>
            </a:r>
            <a:endParaRPr lang="fr-FR" sz="1400" b="0" dirty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1187624" y="3356992"/>
            <a:ext cx="2556284" cy="296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 bwMode="auto">
          <a:xfrm>
            <a:off x="2723755" y="3334316"/>
            <a:ext cx="31211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el-GR" sz="1200" b="0" dirty="0">
                <a:solidFill>
                  <a:srgbClr val="000000"/>
                </a:solidFill>
              </a:rPr>
              <a:t>θ</a:t>
            </a:r>
            <a:endParaRPr lang="fr-FR" b="0" dirty="0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079612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36408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965" y="4757022"/>
            <a:ext cx="1872382" cy="162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113" y="3429000"/>
            <a:ext cx="17097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7" grpId="0" animBg="1"/>
      <p:bldP spid="38" grpId="0" animBg="1"/>
      <p:bldP spid="2" grpId="0" animBg="1"/>
      <p:bldP spid="24" grpId="0" animBg="1"/>
      <p:bldP spid="27" grpId="0" animBg="1"/>
      <p:bldP spid="29" grpId="0" animBg="1"/>
      <p:bldP spid="39" grpId="0" animBg="1"/>
      <p:bldP spid="46" grpId="0" animBg="1"/>
      <p:bldP spid="52" grpId="0" animBg="1"/>
      <p:bldP spid="54" grpId="0" animBg="1"/>
      <p:bldP spid="64" grpId="0"/>
      <p:bldP spid="65" grpId="0"/>
      <p:bldP spid="66" grpId="0"/>
      <p:bldP spid="68" grpId="0" animBg="1"/>
      <p:bldP spid="69" grpId="0" animBg="1"/>
      <p:bldP spid="26" grpId="0" animBg="1"/>
      <p:bldP spid="70" grpId="0" animBg="1"/>
      <p:bldP spid="25" grpId="0" animBg="1"/>
      <p:bldP spid="67" grpId="0"/>
      <p:bldP spid="82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95622" y="980728"/>
            <a:ext cx="849560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800100" indent="-3429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336699"/>
              </a:buClr>
            </a:pPr>
            <a:r>
              <a:rPr lang="fr-FR" sz="1800" dirty="0" err="1" smtClean="0">
                <a:solidFill>
                  <a:srgbClr val="5F5F5F"/>
                </a:solidFill>
              </a:rPr>
              <a:t>Recoil</a:t>
            </a:r>
            <a:r>
              <a:rPr lang="fr-FR" sz="1800" dirty="0" smtClean="0">
                <a:solidFill>
                  <a:srgbClr val="5F5F5F"/>
                </a:solidFill>
              </a:rPr>
              <a:t> ion </a:t>
            </a:r>
            <a:r>
              <a:rPr lang="fr-FR" sz="1800" dirty="0" err="1" smtClean="0">
                <a:solidFill>
                  <a:srgbClr val="5F5F5F"/>
                </a:solidFill>
              </a:rPr>
              <a:t>momentum</a:t>
            </a:r>
            <a:r>
              <a:rPr lang="fr-FR" sz="1800" dirty="0" smtClean="0">
                <a:solidFill>
                  <a:srgbClr val="5F5F5F"/>
                </a:solidFill>
              </a:rPr>
              <a:t> </a:t>
            </a:r>
            <a:r>
              <a:rPr lang="fr-FR" sz="1800" dirty="0" err="1" smtClean="0">
                <a:solidFill>
                  <a:srgbClr val="5F5F5F"/>
                </a:solidFill>
              </a:rPr>
              <a:t>spectroscopy</a:t>
            </a:r>
            <a:endParaRPr lang="fr-FR" sz="1800" dirty="0">
              <a:solidFill>
                <a:srgbClr val="5F5F5F"/>
              </a:solidFill>
            </a:endParaRPr>
          </a:p>
          <a:p>
            <a:pPr lvl="1" eaLnBrk="1" hangingPunct="1">
              <a:buClr>
                <a:srgbClr val="FF6600"/>
              </a:buClr>
              <a:buFont typeface="Arial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detection</a:t>
            </a:r>
            <a:r>
              <a:rPr lang="fr-FR" sz="1800" dirty="0" smtClean="0">
                <a:solidFill>
                  <a:schemeClr val="tx1"/>
                </a:solidFill>
              </a:rPr>
              <a:t> system </a:t>
            </a:r>
            <a:r>
              <a:rPr lang="fr-FR" sz="1800" dirty="0" err="1" smtClean="0">
                <a:solidFill>
                  <a:schemeClr val="tx1"/>
                </a:solidFill>
              </a:rPr>
              <a:t>resolution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 algn="l" eaLnBrk="1" hangingPunct="1">
              <a:buClr>
                <a:srgbClr val="FF6600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Target </a:t>
            </a:r>
            <a:r>
              <a:rPr lang="fr-FR" sz="1800" dirty="0" err="1" smtClean="0">
                <a:solidFill>
                  <a:schemeClr val="tx1"/>
                </a:solidFill>
              </a:rPr>
              <a:t>temperature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 algn="l" eaLnBrk="1" hangingPunct="1">
              <a:buClr>
                <a:srgbClr val="FF6600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Target size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6013" y="0"/>
            <a:ext cx="8027987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1"/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331913" y="260350"/>
            <a:ext cx="7632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000" i="1" dirty="0" err="1" smtClean="0">
                <a:solidFill>
                  <a:srgbClr val="336699"/>
                </a:solidFill>
                <a:latin typeface="Arial Rounded MT Bold" panose="020F0704030504030204" pitchFamily="34" charset="0"/>
              </a:rPr>
              <a:t>Experiments</a:t>
            </a:r>
            <a:endParaRPr lang="fr-FR" sz="2000" i="1" dirty="0">
              <a:solidFill>
                <a:srgbClr val="3366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3757613" y="45815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/>
          </a:p>
        </p:txBody>
      </p:sp>
      <p:sp>
        <p:nvSpPr>
          <p:cNvPr id="81" name="Ellipse 80"/>
          <p:cNvSpPr/>
          <p:nvPr/>
        </p:nvSpPr>
        <p:spPr>
          <a:xfrm>
            <a:off x="1185863" y="45815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/>
          </a:p>
        </p:txBody>
      </p:sp>
      <p:cxnSp>
        <p:nvCxnSpPr>
          <p:cNvPr id="82" name="Connecteur droit 81"/>
          <p:cNvCxnSpPr/>
          <p:nvPr/>
        </p:nvCxnSpPr>
        <p:spPr>
          <a:xfrm rot="10800000">
            <a:off x="3471863" y="49387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10800000">
            <a:off x="3471863" y="50911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3471863" y="52435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0800000">
            <a:off x="3471863" y="53959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10800000">
            <a:off x="3471863" y="55483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10800000">
            <a:off x="3471863" y="57007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10800000">
            <a:off x="3471863" y="58531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10800000">
            <a:off x="3471863" y="4510088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10800000">
            <a:off x="3471863" y="43672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0800000">
            <a:off x="3471863" y="4224338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10800000">
            <a:off x="3471863" y="3938588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10800000">
            <a:off x="3471863" y="379571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10800000">
            <a:off x="3471863" y="3652838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10800000">
            <a:off x="3471863" y="4081463"/>
            <a:ext cx="85725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471863" y="3295650"/>
            <a:ext cx="857250" cy="142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 rot="5400000">
            <a:off x="5472113" y="4652962"/>
            <a:ext cx="857250" cy="14287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8" name="Connecteur droit avec flèche 97"/>
          <p:cNvCxnSpPr>
            <a:stCxn id="81" idx="6"/>
          </p:cNvCxnSpPr>
          <p:nvPr/>
        </p:nvCxnSpPr>
        <p:spPr>
          <a:xfrm>
            <a:off x="1484313" y="4724400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81" idx="6"/>
            <a:endCxn id="97" idx="0"/>
          </p:cNvCxnSpPr>
          <p:nvPr/>
        </p:nvCxnSpPr>
        <p:spPr>
          <a:xfrm>
            <a:off x="1471613" y="4724400"/>
            <a:ext cx="45005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stCxn id="80" idx="6"/>
          </p:cNvCxnSpPr>
          <p:nvPr/>
        </p:nvCxnSpPr>
        <p:spPr>
          <a:xfrm flipV="1">
            <a:off x="4056063" y="4438650"/>
            <a:ext cx="1785937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rc 100"/>
          <p:cNvCxnSpPr>
            <a:stCxn id="80" idx="4"/>
          </p:cNvCxnSpPr>
          <p:nvPr/>
        </p:nvCxnSpPr>
        <p:spPr>
          <a:xfrm rot="5400000" flipH="1">
            <a:off x="3065463" y="4000500"/>
            <a:ext cx="1428750" cy="285750"/>
          </a:xfrm>
          <a:prstGeom prst="curvedConnector3">
            <a:avLst>
              <a:gd name="adj1" fmla="val -284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42"/>
          <p:cNvSpPr txBox="1">
            <a:spLocks noChangeArrowheads="1"/>
          </p:cNvSpPr>
          <p:nvPr/>
        </p:nvSpPr>
        <p:spPr bwMode="auto">
          <a:xfrm>
            <a:off x="900113" y="4876800"/>
            <a:ext cx="928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Gill Sans MT" pitchFamily="34" charset="0"/>
              </a:rPr>
              <a:t>Projectile</a:t>
            </a:r>
          </a:p>
        </p:txBody>
      </p:sp>
      <p:sp>
        <p:nvSpPr>
          <p:cNvPr id="103" name="ZoneTexte 43"/>
          <p:cNvSpPr txBox="1">
            <a:spLocks noChangeArrowheads="1"/>
          </p:cNvSpPr>
          <p:nvPr/>
        </p:nvSpPr>
        <p:spPr bwMode="auto">
          <a:xfrm>
            <a:off x="5186363" y="4510088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Gill Sans MT" pitchFamily="34" charset="0"/>
              </a:rPr>
              <a:t>θ</a:t>
            </a:r>
          </a:p>
        </p:txBody>
      </p:sp>
      <p:sp>
        <p:nvSpPr>
          <p:cNvPr id="104" name="ZoneTexte 44"/>
          <p:cNvSpPr txBox="1">
            <a:spLocks noChangeArrowheads="1"/>
          </p:cNvSpPr>
          <p:nvPr/>
        </p:nvSpPr>
        <p:spPr bwMode="auto">
          <a:xfrm>
            <a:off x="4471988" y="4876800"/>
            <a:ext cx="928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Gill Sans MT" pitchFamily="34" charset="0"/>
              </a:rPr>
              <a:t>Target</a:t>
            </a:r>
          </a:p>
        </p:txBody>
      </p:sp>
      <p:sp>
        <p:nvSpPr>
          <p:cNvPr id="105" name="ZoneTexte 45"/>
          <p:cNvSpPr txBox="1">
            <a:spLocks noChangeArrowheads="1"/>
          </p:cNvSpPr>
          <p:nvPr/>
        </p:nvSpPr>
        <p:spPr bwMode="auto">
          <a:xfrm>
            <a:off x="3400425" y="5867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Gill Sans MT" pitchFamily="34" charset="0"/>
              </a:rPr>
              <a:t>Spectrometer</a:t>
            </a:r>
          </a:p>
        </p:txBody>
      </p:sp>
      <p:sp>
        <p:nvSpPr>
          <p:cNvPr id="106" name="ZoneTexte 47"/>
          <p:cNvSpPr txBox="1">
            <a:spLocks noChangeArrowheads="1"/>
          </p:cNvSpPr>
          <p:nvPr/>
        </p:nvSpPr>
        <p:spPr bwMode="auto">
          <a:xfrm>
            <a:off x="3471863" y="2643188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Gill Sans MT" pitchFamily="34" charset="0"/>
              </a:rPr>
              <a:t>Recoil ion detector</a:t>
            </a:r>
          </a:p>
        </p:txBody>
      </p:sp>
      <p:sp>
        <p:nvSpPr>
          <p:cNvPr id="107" name="Arc 106"/>
          <p:cNvSpPr/>
          <p:nvPr/>
        </p:nvSpPr>
        <p:spPr>
          <a:xfrm>
            <a:off x="5114925" y="4581525"/>
            <a:ext cx="142875" cy="3571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/>
          </a:p>
        </p:txBody>
      </p:sp>
      <p:cxnSp>
        <p:nvCxnSpPr>
          <p:cNvPr id="108" name="Connecteur droit 107"/>
          <p:cNvCxnSpPr>
            <a:stCxn id="80" idx="5"/>
          </p:cNvCxnSpPr>
          <p:nvPr/>
        </p:nvCxnSpPr>
        <p:spPr>
          <a:xfrm rot="16200000" flipH="1">
            <a:off x="4252119" y="4588669"/>
            <a:ext cx="112713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xplosion 1 108"/>
          <p:cNvSpPr/>
          <p:nvPr/>
        </p:nvSpPr>
        <p:spPr>
          <a:xfrm>
            <a:off x="3614738" y="4510088"/>
            <a:ext cx="571500" cy="4286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1"/>
          </a:p>
        </p:txBody>
      </p:sp>
      <p:sp>
        <p:nvSpPr>
          <p:cNvPr id="110" name="Ellipse 109"/>
          <p:cNvSpPr/>
          <p:nvPr/>
        </p:nvSpPr>
        <p:spPr>
          <a:xfrm>
            <a:off x="3971925" y="45815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/>
          </a:p>
        </p:txBody>
      </p:sp>
      <p:sp>
        <p:nvSpPr>
          <p:cNvPr id="111" name="Ellipse 110"/>
          <p:cNvSpPr/>
          <p:nvPr/>
        </p:nvSpPr>
        <p:spPr>
          <a:xfrm>
            <a:off x="3757613" y="4724400"/>
            <a:ext cx="285750" cy="285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1"/>
          </a:p>
        </p:txBody>
      </p:sp>
      <p:sp>
        <p:nvSpPr>
          <p:cNvPr id="112" name="ZoneTexte 39"/>
          <p:cNvSpPr txBox="1">
            <a:spLocks noChangeArrowheads="1"/>
          </p:cNvSpPr>
          <p:nvPr/>
        </p:nvSpPr>
        <p:spPr bwMode="auto">
          <a:xfrm>
            <a:off x="6444208" y="2498725"/>
            <a:ext cx="194573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Gill Sans MT" pitchFamily="34" charset="0"/>
              </a:rPr>
              <a:t>TOF (</a:t>
            </a:r>
            <a:r>
              <a:rPr lang="fr-FR" sz="1800" dirty="0" err="1">
                <a:solidFill>
                  <a:schemeClr val="tx1"/>
                </a:solidFill>
                <a:latin typeface="Gill Sans MT" pitchFamily="34" charset="0"/>
              </a:rPr>
              <a:t>T</a:t>
            </a:r>
            <a:r>
              <a:rPr lang="fr-FR" sz="1800" baseline="-25000" dirty="0" err="1">
                <a:solidFill>
                  <a:schemeClr val="tx1"/>
                </a:solidFill>
                <a:latin typeface="Gill Sans MT" pitchFamily="34" charset="0"/>
              </a:rPr>
              <a:t>proj</a:t>
            </a:r>
            <a:r>
              <a:rPr lang="fr-FR" sz="1800" dirty="0">
                <a:solidFill>
                  <a:schemeClr val="tx1"/>
                </a:solidFill>
                <a:latin typeface="Gill Sans MT" pitchFamily="34" charset="0"/>
              </a:rPr>
              <a:t>–T</a:t>
            </a:r>
            <a:r>
              <a:rPr lang="fr-FR" sz="1800" baseline="-25000" dirty="0">
                <a:solidFill>
                  <a:schemeClr val="tx1"/>
                </a:solidFill>
                <a:latin typeface="Gill Sans MT" pitchFamily="34" charset="0"/>
              </a:rPr>
              <a:t>RI</a:t>
            </a:r>
            <a:r>
              <a:rPr lang="fr-FR" sz="1800" dirty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Gill Sans MT" pitchFamily="34" charset="0"/>
              </a:rPr>
              <a:t>Position X,Y</a:t>
            </a:r>
          </a:p>
        </p:txBody>
      </p:sp>
      <p:sp>
        <p:nvSpPr>
          <p:cNvPr id="113" name="Flèche vers le bas 112"/>
          <p:cNvSpPr/>
          <p:nvPr/>
        </p:nvSpPr>
        <p:spPr>
          <a:xfrm>
            <a:off x="7123113" y="3425825"/>
            <a:ext cx="1444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1"/>
          </a:p>
        </p:txBody>
      </p:sp>
      <p:sp>
        <p:nvSpPr>
          <p:cNvPr id="114" name="ZoneTexte 113"/>
          <p:cNvSpPr txBox="1">
            <a:spLocks noChangeArrowheads="1"/>
          </p:cNvSpPr>
          <p:nvPr/>
        </p:nvSpPr>
        <p:spPr bwMode="auto">
          <a:xfrm>
            <a:off x="6300192" y="4291013"/>
            <a:ext cx="266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fr-FR" sz="1800" dirty="0" err="1" smtClean="0">
                <a:solidFill>
                  <a:schemeClr val="tx1"/>
                </a:solidFill>
                <a:latin typeface="Gill Sans MT" pitchFamily="34" charset="0"/>
              </a:rPr>
              <a:t>Recoil</a:t>
            </a:r>
            <a:r>
              <a:rPr lang="fr-FR" sz="1800" dirty="0" smtClean="0">
                <a:solidFill>
                  <a:schemeClr val="tx1"/>
                </a:solidFill>
                <a:latin typeface="Gill Sans MT" pitchFamily="34" charset="0"/>
              </a:rPr>
              <a:t> ion </a:t>
            </a:r>
            <a:r>
              <a:rPr lang="fr-FR" sz="1800" dirty="0" err="1" smtClean="0">
                <a:solidFill>
                  <a:schemeClr val="tx1"/>
                </a:solidFill>
                <a:latin typeface="Gill Sans MT" pitchFamily="34" charset="0"/>
              </a:rPr>
              <a:t>momentum</a:t>
            </a:r>
            <a:endParaRPr lang="fr-FR" sz="18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15" name="Flèche vers le bas 114"/>
          <p:cNvSpPr/>
          <p:nvPr/>
        </p:nvSpPr>
        <p:spPr>
          <a:xfrm>
            <a:off x="7123113" y="4938713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1"/>
          </a:p>
        </p:txBody>
      </p:sp>
      <p:sp>
        <p:nvSpPr>
          <p:cNvPr id="116" name="ZoneTexte 115"/>
          <p:cNvSpPr txBox="1">
            <a:spLocks noChangeArrowheads="1"/>
          </p:cNvSpPr>
          <p:nvPr/>
        </p:nvSpPr>
        <p:spPr bwMode="auto">
          <a:xfrm>
            <a:off x="6876256" y="573246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fr-FR" sz="1800" dirty="0" smtClean="0">
                <a:solidFill>
                  <a:schemeClr val="tx1"/>
                </a:solidFill>
                <a:latin typeface="Gill Sans MT" pitchFamily="34" charset="0"/>
              </a:rPr>
              <a:t>Q , </a:t>
            </a:r>
            <a:r>
              <a:rPr lang="el-GR" sz="1800" dirty="0" smtClean="0">
                <a:solidFill>
                  <a:schemeClr val="tx1"/>
                </a:solidFill>
                <a:cs typeface="Arial" pitchFamily="34" charset="0"/>
              </a:rPr>
              <a:t>θ</a:t>
            </a:r>
            <a:endParaRPr lang="fr-FR" sz="1800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3" name="Connecteur droit avec flèche 2"/>
          <p:cNvCxnSpPr>
            <a:stCxn id="7" idx="6"/>
          </p:cNvCxnSpPr>
          <p:nvPr/>
        </p:nvCxnSpPr>
        <p:spPr bwMode="auto">
          <a:xfrm flipV="1">
            <a:off x="2771800" y="3357439"/>
            <a:ext cx="360040" cy="25303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/>
          <p:cNvCxnSpPr>
            <a:stCxn id="7" idx="0"/>
          </p:cNvCxnSpPr>
          <p:nvPr/>
        </p:nvCxnSpPr>
        <p:spPr bwMode="auto">
          <a:xfrm flipH="1" flipV="1">
            <a:off x="2699793" y="2924945"/>
            <a:ext cx="198" cy="36093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rganigramme : Jonction de sommaire 6"/>
          <p:cNvSpPr/>
          <p:nvPr/>
        </p:nvSpPr>
        <p:spPr bwMode="auto">
          <a:xfrm>
            <a:off x="2628181" y="3285877"/>
            <a:ext cx="143619" cy="649188"/>
          </a:xfrm>
          <a:prstGeom prst="flowChartSummingJunction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3135363" y="3140968"/>
            <a:ext cx="1404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2" name="ZoneTexte 61"/>
          <p:cNvSpPr txBox="1"/>
          <p:nvPr/>
        </p:nvSpPr>
        <p:spPr bwMode="auto">
          <a:xfrm>
            <a:off x="2487291" y="3212976"/>
            <a:ext cx="1404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3" name="ZoneTexte 62"/>
          <p:cNvSpPr txBox="1"/>
          <p:nvPr/>
        </p:nvSpPr>
        <p:spPr bwMode="auto">
          <a:xfrm>
            <a:off x="2564160" y="2708920"/>
            <a:ext cx="1404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210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0.2510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0.19097 -0.040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991 C -0.0059 0.05324 -0.0118 0.08658 -0.01666 0.04838 C -0.02153 0.01019 -0.0276 -0.16527 -0.02968 -0.20879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1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3" grpId="0" animBg="1"/>
      <p:bldP spid="114" grpId="0"/>
      <p:bldP spid="115" grpId="0" animBg="1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 bwMode="auto">
          <a:xfrm>
            <a:off x="4139952" y="1412776"/>
            <a:ext cx="4968552" cy="24006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	</a:t>
            </a:r>
            <a:r>
              <a:rPr lang="fr-FR" b="1" u="sng" dirty="0" smtClean="0">
                <a:solidFill>
                  <a:schemeClr val="tx1"/>
                </a:solidFill>
              </a:rPr>
              <a:t>MOT</a:t>
            </a:r>
          </a:p>
          <a:p>
            <a:pPr algn="l"/>
            <a:r>
              <a:rPr lang="fr-FR" sz="2000" b="1" dirty="0">
                <a:solidFill>
                  <a:schemeClr val="tx1"/>
                </a:solidFill>
              </a:rPr>
              <a:t>	&lt; 200 µK</a:t>
            </a:r>
          </a:p>
          <a:p>
            <a:pPr algn="l"/>
            <a:r>
              <a:rPr lang="fr-FR" sz="2000" b="1" dirty="0">
                <a:solidFill>
                  <a:schemeClr val="tx1"/>
                </a:solidFill>
              </a:rPr>
              <a:t>	Système de </a:t>
            </a:r>
            <a:r>
              <a:rPr lang="fr-FR" sz="2000" b="1" dirty="0" smtClean="0">
                <a:solidFill>
                  <a:schemeClr val="tx1"/>
                </a:solidFill>
              </a:rPr>
              <a:t>détection</a:t>
            </a:r>
          </a:p>
          <a:p>
            <a:pPr algn="l"/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	Noble </a:t>
            </a:r>
            <a:r>
              <a:rPr lang="fr-FR" sz="2000" b="1" dirty="0" err="1" smtClean="0">
                <a:solidFill>
                  <a:schemeClr val="tx1"/>
                </a:solidFill>
              </a:rPr>
              <a:t>Gases</a:t>
            </a:r>
            <a:r>
              <a:rPr lang="fr-FR" sz="2000" b="1" dirty="0" smtClean="0">
                <a:solidFill>
                  <a:schemeClr val="tx1"/>
                </a:solidFill>
              </a:rPr>
              <a:t>, Alkali, rare </a:t>
            </a:r>
            <a:r>
              <a:rPr lang="fr-FR" sz="2000" b="1" dirty="0" err="1" smtClean="0">
                <a:solidFill>
                  <a:schemeClr val="tx1"/>
                </a:solidFill>
              </a:rPr>
              <a:t>earth</a:t>
            </a:r>
            <a:endParaRPr lang="fr-FR" sz="2000" b="1" dirty="0">
              <a:solidFill>
                <a:schemeClr val="tx1"/>
              </a:solidFill>
            </a:endParaRPr>
          </a:p>
          <a:p>
            <a:pPr algn="l"/>
            <a:endParaRPr lang="fr-FR" sz="600" b="1" dirty="0">
              <a:solidFill>
                <a:schemeClr val="tx1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err="1" smtClean="0">
                <a:solidFill>
                  <a:schemeClr val="tx1"/>
                </a:solidFill>
              </a:rPr>
              <a:t>Fundamental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– </a:t>
            </a:r>
            <a:r>
              <a:rPr lang="fr-FR" sz="2000" b="1" dirty="0" err="1" smtClean="0">
                <a:solidFill>
                  <a:schemeClr val="tx1"/>
                </a:solidFill>
              </a:rPr>
              <a:t>excited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– </a:t>
            </a:r>
            <a:r>
              <a:rPr lang="fr-FR" sz="20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err="1" smtClean="0">
                <a:solidFill>
                  <a:schemeClr val="tx1"/>
                </a:solidFill>
              </a:rPr>
              <a:t>oriented</a:t>
            </a:r>
            <a:r>
              <a:rPr lang="fr-FR" sz="2000" b="1" dirty="0" smtClean="0">
                <a:solidFill>
                  <a:schemeClr val="tx1"/>
                </a:solidFill>
              </a:rPr>
              <a:t> – 	</a:t>
            </a:r>
            <a:r>
              <a:rPr lang="fr-FR" sz="2000" b="1" dirty="0" err="1" smtClean="0">
                <a:solidFill>
                  <a:schemeClr val="tx1"/>
                </a:solidFill>
              </a:rPr>
              <a:t>aligned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endParaRPr lang="fr-FR" sz="6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6013" y="0"/>
            <a:ext cx="8027987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1"/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187698" y="488950"/>
            <a:ext cx="7632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MOT vs. Jet</a:t>
            </a:r>
            <a:endParaRPr lang="fr-FR" sz="20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6" name="Picture 3" descr="U:\guesnon\LOGOS_LPC\logolpc_couleur_fondBlanc_ss_titre_pet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28" y="95953"/>
            <a:ext cx="81984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 bwMode="auto">
          <a:xfrm>
            <a:off x="35496" y="1412776"/>
            <a:ext cx="4968552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	  	</a:t>
            </a:r>
            <a:r>
              <a:rPr lang="fr-FR" b="1" u="sng" dirty="0" err="1" smtClean="0">
                <a:solidFill>
                  <a:schemeClr val="tx1"/>
                </a:solidFill>
              </a:rPr>
              <a:t>Supersonic</a:t>
            </a:r>
            <a:r>
              <a:rPr lang="fr-FR" b="1" u="sng" dirty="0" smtClean="0">
                <a:solidFill>
                  <a:schemeClr val="tx1"/>
                </a:solidFill>
              </a:rPr>
              <a:t> jet</a:t>
            </a: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Température</a:t>
            </a:r>
            <a:r>
              <a:rPr lang="fr-FR" sz="2000" b="1" dirty="0">
                <a:solidFill>
                  <a:schemeClr val="tx1"/>
                </a:solidFill>
              </a:rPr>
              <a:t>	~ 1 K</a:t>
            </a:r>
          </a:p>
          <a:p>
            <a:pPr algn="l"/>
            <a:r>
              <a:rPr lang="fr-FR" sz="2000" b="1" dirty="0">
                <a:solidFill>
                  <a:schemeClr val="tx1"/>
                </a:solidFill>
              </a:rPr>
              <a:t>Résolution	Température</a:t>
            </a:r>
          </a:p>
          <a:p>
            <a:pPr algn="l"/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Target		Gaz rares</a:t>
            </a:r>
          </a:p>
          <a:p>
            <a:pPr algn="l"/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State		</a:t>
            </a:r>
            <a:r>
              <a:rPr lang="fr-FR" sz="2000" b="1" dirty="0" err="1" smtClean="0">
                <a:solidFill>
                  <a:schemeClr val="tx1"/>
                </a:solidFill>
              </a:rPr>
              <a:t>Fundamental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1691680" y="1484784"/>
            <a:ext cx="0" cy="345638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>
            <a:off x="4716016" y="1484784"/>
            <a:ext cx="0" cy="345638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560" y="4437112"/>
            <a:ext cx="2225824" cy="16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 bwMode="auto">
          <a:xfrm>
            <a:off x="2267744" y="5445224"/>
            <a:ext cx="187220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COLTRIMS</a:t>
            </a:r>
          </a:p>
        </p:txBody>
      </p:sp>
    </p:spTree>
    <p:extLst>
      <p:ext uri="{BB962C8B-B14F-4D97-AF65-F5344CB8AC3E}">
        <p14:creationId xmlns:p14="http://schemas.microsoft.com/office/powerpoint/2010/main" val="414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108520" y="1368715"/>
            <a:ext cx="6347026" cy="4436549"/>
            <a:chOff x="-108520" y="1368715"/>
            <a:chExt cx="6347026" cy="4436549"/>
          </a:xfrm>
        </p:grpSpPr>
        <p:pic>
          <p:nvPicPr>
            <p:cNvPr id="13314" name="Picture 2" descr="H:\MOT\Conf\Soutenance\figs\chap2\struc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368715"/>
              <a:ext cx="6347026" cy="443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 bwMode="auto">
            <a:xfrm flipV="1">
              <a:off x="3121200" y="1770363"/>
              <a:ext cx="0" cy="2882773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Connecteur droit avec flèche 27"/>
            <p:cNvCxnSpPr/>
            <p:nvPr/>
          </p:nvCxnSpPr>
          <p:spPr bwMode="auto">
            <a:xfrm>
              <a:off x="3312000" y="1796400"/>
              <a:ext cx="0" cy="2882773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Connecteur droit avec flèche 28"/>
            <p:cNvCxnSpPr/>
            <p:nvPr/>
          </p:nvCxnSpPr>
          <p:spPr bwMode="auto">
            <a:xfrm flipV="1">
              <a:off x="4111200" y="2376000"/>
              <a:ext cx="0" cy="2268000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Connecteur droit avec flèche 29"/>
            <p:cNvCxnSpPr/>
            <p:nvPr/>
          </p:nvCxnSpPr>
          <p:spPr bwMode="auto">
            <a:xfrm>
              <a:off x="4255200" y="2420888"/>
              <a:ext cx="0" cy="3276000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avec flèche 31"/>
            <p:cNvCxnSpPr/>
            <p:nvPr/>
          </p:nvCxnSpPr>
          <p:spPr bwMode="auto">
            <a:xfrm flipV="1">
              <a:off x="4964400" y="2376000"/>
              <a:ext cx="0" cy="3312000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Connecteur droit avec flèche 34"/>
            <p:cNvCxnSpPr/>
            <p:nvPr/>
          </p:nvCxnSpPr>
          <p:spPr bwMode="auto">
            <a:xfrm>
              <a:off x="5155200" y="2420888"/>
              <a:ext cx="0" cy="2232249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6156176" y="1196751"/>
            <a:ext cx="2987824" cy="2448273"/>
            <a:chOff x="3016" y="2205"/>
            <a:chExt cx="2449" cy="1497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3016" y="2205"/>
              <a:ext cx="2449" cy="149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081" y="2251"/>
              <a:ext cx="22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F66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6600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fr-FR" sz="1400" dirty="0" smtClean="0">
                  <a:solidFill>
                    <a:schemeClr val="accent2"/>
                  </a:solidFill>
                </a:rPr>
                <a:t>Target</a:t>
              </a:r>
              <a:endParaRPr lang="fr-FR" sz="14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>
              <a:off x="3016" y="2478"/>
              <a:ext cx="2449" cy="1224"/>
            </a:xfrm>
            <a:prstGeom prst="roundRect">
              <a:avLst>
                <a:gd name="adj" fmla="val 16667"/>
              </a:avLst>
            </a:prstGeom>
            <a:solidFill>
              <a:srgbClr val="E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016" y="2478"/>
              <a:ext cx="2449" cy="408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156176" y="1576244"/>
            <a:ext cx="28803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u="sng" dirty="0" smtClean="0">
                <a:solidFill>
                  <a:schemeClr val="tx1"/>
                </a:solidFill>
              </a:rPr>
              <a:t>CCD camera </a:t>
            </a:r>
            <a:r>
              <a:rPr lang="fr-FR" sz="1400" u="sng" dirty="0" err="1" smtClean="0">
                <a:solidFill>
                  <a:schemeClr val="tx1"/>
                </a:solidFill>
              </a:rPr>
              <a:t>measurements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fr-FR" sz="1400" dirty="0" smtClean="0">
                <a:solidFill>
                  <a:schemeClr val="tx1"/>
                </a:solidFill>
              </a:rPr>
              <a:t>Température &lt; 200 µK</a:t>
            </a:r>
          </a:p>
          <a:p>
            <a:pPr algn="l" eaLnBrk="1" hangingPunct="1"/>
            <a:r>
              <a:rPr lang="fr-FR" sz="1400" dirty="0" err="1" smtClean="0">
                <a:solidFill>
                  <a:schemeClr val="tx1"/>
                </a:solidFill>
              </a:rPr>
              <a:t>Density</a:t>
            </a:r>
            <a:r>
              <a:rPr lang="fr-FR" sz="1400" dirty="0" smtClean="0">
                <a:solidFill>
                  <a:schemeClr val="tx1"/>
                </a:solidFill>
              </a:rPr>
              <a:t> &gt; 10</a:t>
            </a:r>
            <a:r>
              <a:rPr lang="fr-FR" sz="1400" baseline="30000" dirty="0" smtClean="0">
                <a:solidFill>
                  <a:schemeClr val="tx1"/>
                </a:solidFill>
              </a:rPr>
              <a:t>11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atoms</a:t>
            </a:r>
            <a:r>
              <a:rPr lang="fr-FR" sz="1400" dirty="0" smtClean="0">
                <a:solidFill>
                  <a:schemeClr val="tx1"/>
                </a:solidFill>
              </a:rPr>
              <a:t>/cm</a:t>
            </a:r>
            <a:r>
              <a:rPr lang="fr-FR" sz="1400" baseline="30000" dirty="0" smtClean="0">
                <a:solidFill>
                  <a:schemeClr val="tx1"/>
                </a:solidFill>
              </a:rPr>
              <a:t>3</a:t>
            </a:r>
          </a:p>
          <a:p>
            <a:pPr algn="l" eaLnBrk="1" hangingPunct="1"/>
            <a:r>
              <a:rPr lang="fr-FR" sz="1400" dirty="0" err="1" smtClean="0">
                <a:solidFill>
                  <a:schemeClr val="tx1"/>
                </a:solidFill>
              </a:rPr>
              <a:t>Diameter</a:t>
            </a:r>
            <a:r>
              <a:rPr lang="fr-FR" sz="1400" dirty="0" smtClean="0">
                <a:solidFill>
                  <a:schemeClr val="tx1"/>
                </a:solidFill>
              </a:rPr>
              <a:t> ~ 1mm</a:t>
            </a:r>
          </a:p>
          <a:p>
            <a:pPr algn="l" eaLnBrk="1" hangingPunct="1"/>
            <a:r>
              <a:rPr lang="fr-FR" sz="1400" dirty="0" smtClean="0">
                <a:solidFill>
                  <a:schemeClr val="tx1"/>
                </a:solidFill>
              </a:rPr>
              <a:t>Target: </a:t>
            </a:r>
            <a:r>
              <a:rPr lang="fr-FR" sz="1400" dirty="0" err="1" smtClean="0">
                <a:solidFill>
                  <a:schemeClr val="tx1"/>
                </a:solidFill>
              </a:rPr>
              <a:t>fundamental</a:t>
            </a:r>
            <a:r>
              <a:rPr lang="fr-FR" sz="1400" dirty="0" smtClean="0">
                <a:solidFill>
                  <a:schemeClr val="tx1"/>
                </a:solidFill>
              </a:rPr>
              <a:t> - </a:t>
            </a:r>
            <a:r>
              <a:rPr lang="fr-FR" sz="1400" dirty="0" err="1" smtClean="0">
                <a:solidFill>
                  <a:schemeClr val="tx1"/>
                </a:solidFill>
              </a:rPr>
              <a:t>excited</a:t>
            </a:r>
            <a:r>
              <a:rPr lang="fr-FR" sz="1400" dirty="0" smtClean="0">
                <a:solidFill>
                  <a:schemeClr val="tx1"/>
                </a:solidFill>
              </a:rPr>
              <a:t> - </a:t>
            </a:r>
            <a:r>
              <a:rPr lang="fr-FR" sz="1400" dirty="0" err="1" smtClean="0">
                <a:solidFill>
                  <a:schemeClr val="tx1"/>
                </a:solidFill>
              </a:rPr>
              <a:t>oriented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6013" y="0"/>
            <a:ext cx="8027987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1331913" y="260350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66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336699"/>
                </a:solidFill>
              </a:rPr>
              <a:t>87 Rb Magneto </a:t>
            </a:r>
            <a:r>
              <a:rPr lang="fr-FR" dirty="0" err="1" smtClean="0">
                <a:solidFill>
                  <a:srgbClr val="336699"/>
                </a:solidFill>
              </a:rPr>
              <a:t>OpticalTrap</a:t>
            </a:r>
            <a:endParaRPr lang="fr-FR" dirty="0">
              <a:solidFill>
                <a:srgbClr val="336699"/>
              </a:solidFill>
            </a:endParaRPr>
          </a:p>
        </p:txBody>
      </p:sp>
      <p:pic>
        <p:nvPicPr>
          <p:cNvPr id="16" name="Picture 8" descr="Atomes piégés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051" y="3860923"/>
            <a:ext cx="2592413" cy="25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763713" y="0"/>
            <a:ext cx="5627687" cy="1143000"/>
          </a:xfrm>
        </p:spPr>
        <p:txBody>
          <a:bodyPr/>
          <a:lstStyle/>
          <a:p>
            <a:pPr eaLnBrk="1" hangingPunct="1"/>
            <a:r>
              <a:rPr lang="fr-FR" sz="2400" b="1" i="1" dirty="0" err="1" smtClean="0">
                <a:solidFill>
                  <a:schemeClr val="tx2"/>
                </a:solidFill>
              </a:rPr>
              <a:t>Results</a:t>
            </a:r>
            <a:endParaRPr lang="fr-FR" sz="2400" b="1" i="1" baseline="-25000" dirty="0" smtClean="0">
              <a:solidFill>
                <a:schemeClr val="tx2"/>
              </a:solidFill>
              <a:latin typeface="Symbol" pitchFamily="18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0688" y="854075"/>
            <a:ext cx="8328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8313" y="944563"/>
            <a:ext cx="8064500" cy="427037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/>
          </a:p>
        </p:txBody>
      </p:sp>
      <p:sp>
        <p:nvSpPr>
          <p:cNvPr id="22537" name="ZoneTexte 10"/>
          <p:cNvSpPr txBox="1">
            <a:spLocks noChangeArrowheads="1"/>
          </p:cNvSpPr>
          <p:nvPr/>
        </p:nvSpPr>
        <p:spPr bwMode="auto">
          <a:xfrm>
            <a:off x="431800" y="944563"/>
            <a:ext cx="338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200" b="1" dirty="0" smtClean="0">
                <a:solidFill>
                  <a:schemeClr val="tx2"/>
                </a:solidFill>
                <a:latin typeface="Calibri" pitchFamily="34" charset="0"/>
              </a:rPr>
              <a:t>High </a:t>
            </a:r>
            <a:r>
              <a:rPr lang="fr-FR" sz="2200" b="1" dirty="0" err="1" smtClean="0">
                <a:solidFill>
                  <a:schemeClr val="tx2"/>
                </a:solidFill>
                <a:latin typeface="Calibri" pitchFamily="34" charset="0"/>
              </a:rPr>
              <a:t>Resolution</a:t>
            </a:r>
            <a:endParaRPr lang="fr-FR" sz="2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539" name="ZoneTexte 13"/>
          <p:cNvSpPr txBox="1">
            <a:spLocks noChangeArrowheads="1"/>
          </p:cNvSpPr>
          <p:nvPr/>
        </p:nvSpPr>
        <p:spPr bwMode="auto">
          <a:xfrm>
            <a:off x="539750" y="504918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b="1" i="1" dirty="0" smtClean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b="1" i="1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fr-FR" b="1" i="1" baseline="-25000" dirty="0" smtClean="0">
                <a:solidFill>
                  <a:schemeClr val="tx2"/>
                </a:solidFill>
                <a:sym typeface="Wingdings" pitchFamily="2" charset="2"/>
              </a:rPr>
              <a:t>R</a:t>
            </a:r>
            <a:r>
              <a:rPr lang="fr-FR" b="1" baseline="-250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=</a:t>
            </a:r>
            <a:r>
              <a:rPr lang="fr-FR" b="1" dirty="0" smtClean="0">
                <a:solidFill>
                  <a:srgbClr val="FF3300"/>
                </a:solidFill>
                <a:sym typeface="Wingdings" pitchFamily="2" charset="2"/>
              </a:rPr>
              <a:t> 0.05 </a:t>
            </a:r>
            <a:r>
              <a:rPr lang="fr-FR" b="1" dirty="0" err="1" smtClean="0">
                <a:solidFill>
                  <a:srgbClr val="FF3300"/>
                </a:solidFill>
                <a:sym typeface="Wingdings" pitchFamily="2" charset="2"/>
              </a:rPr>
              <a:t>u.a</a:t>
            </a:r>
            <a:r>
              <a:rPr lang="fr-FR" b="1" dirty="0" smtClean="0">
                <a:solidFill>
                  <a:srgbClr val="FF3300"/>
                </a:solidFill>
                <a:sym typeface="Wingdings" pitchFamily="2" charset="2"/>
              </a:rPr>
              <a:t>. 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fr-FR" b="1" i="1" dirty="0" smtClean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b="1" i="1" dirty="0" smtClean="0">
                <a:solidFill>
                  <a:schemeClr val="tx2"/>
                </a:solidFill>
                <a:sym typeface="Wingdings" pitchFamily="2" charset="2"/>
              </a:rPr>
              <a:t>E</a:t>
            </a:r>
            <a:r>
              <a:rPr lang="fr-FR" b="1" i="1" baseline="-25000" dirty="0" smtClean="0">
                <a:solidFill>
                  <a:schemeClr val="tx2"/>
                </a:solidFill>
                <a:sym typeface="Wingdings" pitchFamily="2" charset="2"/>
              </a:rPr>
              <a:t>R</a:t>
            </a:r>
            <a:r>
              <a:rPr lang="fr-FR" b="1" baseline="-250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&lt; </a:t>
            </a:r>
            <a:r>
              <a:rPr lang="fr-FR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eV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fr-FR" b="1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Relative cross sections</a:t>
            </a:r>
            <a:r>
              <a:rPr lang="fr-FR" b="1" dirty="0" smtClean="0">
                <a:solidFill>
                  <a:srgbClr val="FF3300"/>
                </a:solidFill>
                <a:sym typeface="Wingdings" pitchFamily="2" charset="2"/>
              </a:rPr>
              <a:t>~ </a:t>
            </a:r>
            <a:r>
              <a:rPr lang="fr-FR" b="1" dirty="0">
                <a:solidFill>
                  <a:srgbClr val="FF3300"/>
                </a:solidFill>
                <a:sym typeface="Wingdings" pitchFamily="2" charset="2"/>
              </a:rPr>
              <a:t>0.1% </a:t>
            </a:r>
            <a:endParaRPr lang="fr-FR" b="1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2541" name="Rectangle 3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22542" name="ZoneTexte 10"/>
          <p:cNvSpPr txBox="1">
            <a:spLocks noChangeArrowheads="1"/>
          </p:cNvSpPr>
          <p:nvPr/>
        </p:nvSpPr>
        <p:spPr bwMode="auto">
          <a:xfrm>
            <a:off x="3683000" y="974725"/>
            <a:ext cx="5134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b="1"/>
              <a:t>(Collisions Na</a:t>
            </a:r>
            <a:r>
              <a:rPr lang="fr-FR" b="1" baseline="30000"/>
              <a:t>+</a:t>
            </a:r>
            <a:r>
              <a:rPr lang="fr-FR" b="1"/>
              <a:t> + Rb(5s,5p) @ 0.5, 2, et 5 keV)</a:t>
            </a:r>
          </a:p>
        </p:txBody>
      </p:sp>
      <p:grpSp>
        <p:nvGrpSpPr>
          <p:cNvPr id="22543" name="Group 47"/>
          <p:cNvGrpSpPr>
            <a:grpSpLocks/>
          </p:cNvGrpSpPr>
          <p:nvPr/>
        </p:nvGrpSpPr>
        <p:grpSpPr bwMode="auto">
          <a:xfrm>
            <a:off x="251520" y="1664804"/>
            <a:ext cx="3852863" cy="3590925"/>
            <a:chOff x="226" y="1158"/>
            <a:chExt cx="2427" cy="2262"/>
          </a:xfrm>
        </p:grpSpPr>
        <p:graphicFrame>
          <p:nvGraphicFramePr>
            <p:cNvPr id="22546" name="Object 45"/>
            <p:cNvGraphicFramePr>
              <a:graphicFrameLocks noChangeAspect="1"/>
            </p:cNvGraphicFramePr>
            <p:nvPr/>
          </p:nvGraphicFramePr>
          <p:xfrm>
            <a:off x="226" y="1366"/>
            <a:ext cx="2427" cy="2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Graph" r:id="rId4" imgW="4152900" imgH="5924550" progId="Origin50.Graph">
                    <p:embed/>
                  </p:oleObj>
                </mc:Choice>
                <mc:Fallback>
                  <p:oleObj name="Graph" r:id="rId4" imgW="4152900" imgH="592455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615" b="6073"/>
                        <a:stretch>
                          <a:fillRect/>
                        </a:stretch>
                      </p:blipFill>
                      <p:spPr bwMode="auto">
                        <a:xfrm>
                          <a:off x="226" y="1366"/>
                          <a:ext cx="2427" cy="20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7" name="ZoneTexte 10"/>
            <p:cNvSpPr txBox="1">
              <a:spLocks noChangeArrowheads="1"/>
            </p:cNvSpPr>
            <p:nvPr/>
          </p:nvSpPr>
          <p:spPr bwMode="auto">
            <a:xfrm>
              <a:off x="564" y="1158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b="1" dirty="0">
                  <a:latin typeface="Calibri" pitchFamily="34" charset="0"/>
                </a:rPr>
                <a:t>Na</a:t>
              </a:r>
              <a:r>
                <a:rPr lang="fr-FR" b="1" baseline="30000" dirty="0">
                  <a:latin typeface="Calibri" pitchFamily="34" charset="0"/>
                </a:rPr>
                <a:t>+</a:t>
              </a:r>
              <a:r>
                <a:rPr lang="fr-FR" b="1" dirty="0">
                  <a:latin typeface="Calibri" pitchFamily="34" charset="0"/>
                </a:rPr>
                <a:t> + Rb(5s,5p) @ 2 </a:t>
              </a:r>
              <a:r>
                <a:rPr lang="fr-FR" b="1" dirty="0" err="1" smtClean="0">
                  <a:latin typeface="Calibri" pitchFamily="34" charset="0"/>
                </a:rPr>
                <a:t>keV</a:t>
              </a:r>
              <a:endParaRPr lang="fr-FR" b="1" dirty="0">
                <a:latin typeface="Calibri" pitchFamily="34" charset="0"/>
              </a:endParaRPr>
            </a:p>
          </p:txBody>
        </p:sp>
      </p:grpSp>
      <p:sp>
        <p:nvSpPr>
          <p:cNvPr id="22544" name="Text Box 48"/>
          <p:cNvSpPr txBox="1">
            <a:spLocks noChangeArrowheads="1"/>
          </p:cNvSpPr>
          <p:nvPr/>
        </p:nvSpPr>
        <p:spPr bwMode="auto">
          <a:xfrm>
            <a:off x="900113" y="2024844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3300"/>
                </a:solidFill>
              </a:rPr>
              <a:t>Rb</a:t>
            </a:r>
            <a:r>
              <a:rPr lang="en-US" b="1" dirty="0">
                <a:solidFill>
                  <a:srgbClr val="FF3300"/>
                </a:solidFill>
              </a:rPr>
              <a:t>(5s)</a:t>
            </a:r>
          </a:p>
        </p:txBody>
      </p:sp>
      <p:sp>
        <p:nvSpPr>
          <p:cNvPr id="22545" name="Text Box 49"/>
          <p:cNvSpPr txBox="1">
            <a:spLocks noChangeArrowheads="1"/>
          </p:cNvSpPr>
          <p:nvPr/>
        </p:nvSpPr>
        <p:spPr bwMode="auto">
          <a:xfrm>
            <a:off x="900113" y="356711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Rb(5p)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800601" y="1736812"/>
            <a:ext cx="4102099" cy="4444520"/>
            <a:chOff x="4800601" y="1736812"/>
            <a:chExt cx="4102099" cy="4444520"/>
          </a:xfrm>
        </p:grpSpPr>
        <p:grpSp>
          <p:nvGrpSpPr>
            <p:cNvPr id="22552" name="Groupe 9"/>
            <p:cNvGrpSpPr>
              <a:grpSpLocks/>
            </p:cNvGrpSpPr>
            <p:nvPr/>
          </p:nvGrpSpPr>
          <p:grpSpPr bwMode="auto">
            <a:xfrm>
              <a:off x="5159884" y="1736812"/>
              <a:ext cx="2964885" cy="2974975"/>
              <a:chOff x="5615590" y="3248980"/>
              <a:chExt cx="2963926" cy="2975099"/>
            </a:xfrm>
          </p:grpSpPr>
          <p:pic>
            <p:nvPicPr>
              <p:cNvPr id="22568" name="Picture 13" descr="DCS5p3s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5590" y="3465004"/>
                <a:ext cx="2844800" cy="275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9" name="ZoneTexte 12"/>
              <p:cNvSpPr txBox="1">
                <a:spLocks noChangeArrowheads="1"/>
              </p:cNvSpPr>
              <p:nvPr/>
            </p:nvSpPr>
            <p:spPr bwMode="auto">
              <a:xfrm>
                <a:off x="5723568" y="3248980"/>
                <a:ext cx="2855948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b="1" dirty="0">
                    <a:latin typeface="Calibri" pitchFamily="34" charset="0"/>
                  </a:rPr>
                  <a:t>Na</a:t>
                </a:r>
                <a:r>
                  <a:rPr lang="fr-FR" b="1" baseline="30000" dirty="0">
                    <a:latin typeface="Calibri" pitchFamily="34" charset="0"/>
                  </a:rPr>
                  <a:t>+</a:t>
                </a:r>
                <a:r>
                  <a:rPr lang="fr-FR" b="1" dirty="0">
                    <a:latin typeface="Calibri" pitchFamily="34" charset="0"/>
                  </a:rPr>
                  <a:t> + Rb(5s) </a:t>
                </a:r>
                <a:r>
                  <a:rPr lang="fr-FR" b="1" dirty="0">
                    <a:latin typeface="Calibri" pitchFamily="34" charset="0"/>
                    <a:sym typeface="Wingdings" pitchFamily="2" charset="2"/>
                  </a:rPr>
                  <a:t> Na(3s) + Rb</a:t>
                </a:r>
                <a:r>
                  <a:rPr lang="fr-FR" b="1" baseline="30000" dirty="0">
                    <a:latin typeface="Calibri" pitchFamily="34" charset="0"/>
                    <a:sym typeface="Wingdings" pitchFamily="2" charset="2"/>
                  </a:rPr>
                  <a:t>+</a:t>
                </a:r>
                <a:endParaRPr lang="fr-FR" b="1" dirty="0">
                  <a:latin typeface="Calibri" pitchFamily="34" charset="0"/>
                </a:endParaRPr>
              </a:p>
            </p:txBody>
          </p:sp>
        </p:grpSp>
        <p:graphicFrame>
          <p:nvGraphicFramePr>
            <p:cNvPr id="22548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408353"/>
                </p:ext>
              </p:extLst>
            </p:nvPr>
          </p:nvGraphicFramePr>
          <p:xfrm>
            <a:off x="5739346" y="5391395"/>
            <a:ext cx="1430008" cy="282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Équation" r:id="rId7" imgW="1930400" imgH="381000" progId="Equation.3">
                    <p:embed/>
                  </p:oleObj>
                </mc:Choice>
                <mc:Fallback>
                  <p:oleObj name="Équation" r:id="rId7" imgW="1930400" imgH="38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9346" y="5391395"/>
                          <a:ext cx="1430008" cy="282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4" name="ZoneTexte 13"/>
            <p:cNvSpPr txBox="1">
              <a:spLocks noChangeArrowheads="1"/>
            </p:cNvSpPr>
            <p:nvPr/>
          </p:nvSpPr>
          <p:spPr bwMode="auto">
            <a:xfrm>
              <a:off x="4800601" y="4657838"/>
              <a:ext cx="4102099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b="1" dirty="0" err="1" smtClean="0">
                  <a:solidFill>
                    <a:schemeClr val="tx2"/>
                  </a:solidFill>
                  <a:sym typeface="Wingdings" pitchFamily="2" charset="2"/>
                </a:rPr>
                <a:t>Mocc</a:t>
              </a:r>
              <a:r>
                <a:rPr lang="fr-FR" b="1" dirty="0" smtClean="0">
                  <a:solidFill>
                    <a:schemeClr val="tx2"/>
                  </a:solidFill>
                  <a:sym typeface="Wingdings" pitchFamily="2" charset="2"/>
                </a:rPr>
                <a:t> tests </a:t>
              </a:r>
              <a:r>
                <a:rPr lang="fr-FR" b="1" dirty="0">
                  <a:solidFill>
                    <a:schemeClr val="tx2"/>
                  </a:solidFill>
                  <a:sym typeface="Wingdings" pitchFamily="2" charset="2"/>
                </a:rPr>
                <a:t>(CELIA)</a:t>
              </a:r>
            </a:p>
            <a:p>
              <a:pPr eaLnBrk="1" hangingPunct="1"/>
              <a:r>
                <a:rPr lang="fr-FR" b="1" dirty="0" smtClean="0">
                  <a:solidFill>
                    <a:srgbClr val="FF3300"/>
                  </a:solidFill>
                  <a:sym typeface="Wingdings" pitchFamily="2" charset="2"/>
                </a:rPr>
                <a:t>          </a:t>
              </a:r>
              <a:r>
                <a:rPr lang="fr-FR" b="1" dirty="0">
                  <a:solidFill>
                    <a:srgbClr val="FF3300"/>
                  </a:solidFill>
                  <a:sym typeface="Wingdings" pitchFamily="2" charset="2"/>
                </a:rPr>
                <a:t>Excellent </a:t>
              </a:r>
              <a:r>
                <a:rPr lang="fr-FR" b="1" dirty="0" smtClean="0">
                  <a:solidFill>
                    <a:srgbClr val="FF3300"/>
                  </a:solidFill>
                  <a:sym typeface="Wingdings" pitchFamily="2" charset="2"/>
                </a:rPr>
                <a:t>agreement</a:t>
              </a:r>
            </a:p>
            <a:p>
              <a:pPr eaLnBrk="1" hangingPunct="1"/>
              <a:endParaRPr lang="fr-FR" sz="500" b="1" dirty="0">
                <a:solidFill>
                  <a:srgbClr val="FF3300"/>
                </a:solidFill>
                <a:sym typeface="Wingdings" pitchFamily="2" charset="2"/>
              </a:endParaRPr>
            </a:p>
            <a:p>
              <a:pPr eaLnBrk="1" hangingPunct="1"/>
              <a:endParaRPr lang="fr-FR" b="1" dirty="0">
                <a:solidFill>
                  <a:srgbClr val="FF3300"/>
                </a:solidFill>
                <a:sym typeface="Wingdings" pitchFamily="2" charset="2"/>
              </a:endParaRPr>
            </a:p>
            <a:p>
              <a:pPr eaLnBrk="1" hangingPunct="1"/>
              <a:r>
                <a:rPr lang="fr-FR" b="1" dirty="0" smtClean="0">
                  <a:solidFill>
                    <a:srgbClr val="FF3300"/>
                  </a:solidFill>
                  <a:sym typeface="Wingdings" pitchFamily="2" charset="2"/>
                </a:rPr>
                <a:t>       Diffraction </a:t>
              </a:r>
              <a:r>
                <a:rPr lang="fr-FR" b="1" dirty="0">
                  <a:solidFill>
                    <a:srgbClr val="FF3300"/>
                  </a:solidFill>
                  <a:sym typeface="Wingdings" pitchFamily="2" charset="2"/>
                </a:rPr>
                <a:t>de Fraunhofer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fr-FR" sz="1600" b="1" dirty="0" smtClean="0">
                  <a:sym typeface="Wingdings" pitchFamily="2" charset="2"/>
                </a:rPr>
                <a:t>      (</a:t>
              </a:r>
              <a:r>
                <a:rPr lang="fr-FR" sz="1600" b="1" dirty="0">
                  <a:sym typeface="Wingdings" pitchFamily="2" charset="2"/>
                </a:rPr>
                <a:t>onde de matière du projectile)</a:t>
              </a:r>
              <a:endParaRPr lang="fr-F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63327" y="1004540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General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view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cooler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and HRS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55" y="1382888"/>
            <a:ext cx="8601075" cy="42899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1955" y="3848924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HRS</a:t>
            </a:r>
          </a:p>
          <a:p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179175" y="3269991"/>
            <a:ext cx="635795" cy="7561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63327" y="5299504"/>
            <a:ext cx="26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RFQ cooler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076699" y="4314825"/>
            <a:ext cx="866776" cy="10815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6334125" y="3943350"/>
            <a:ext cx="1600200" cy="4608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950058">
            <a:off x="6810824" y="4341367"/>
            <a:ext cx="155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Beam</a:t>
            </a:r>
            <a:r>
              <a:rPr lang="fr-FR" sz="1400" b="1" dirty="0" smtClean="0">
                <a:solidFill>
                  <a:srgbClr val="FF0000"/>
                </a:solidFill>
              </a:rPr>
              <a:t> 1+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cenbg.in2p3.fr/desir/images/charte/DESIR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03" y="172188"/>
            <a:ext cx="1644422" cy="4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92320" y="267267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latin typeface="Arial Rounded MT Bold" panose="020F0704030504030204" pitchFamily="34" charset="0"/>
              </a:rPr>
              <a:t>High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Intensity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Cooling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8" y="1565007"/>
            <a:ext cx="38481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783" y="1520556"/>
            <a:ext cx="37433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4213" y="1058863"/>
            <a:ext cx="48398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b="1" dirty="0"/>
              <a:t>Calculation by T. </a:t>
            </a:r>
            <a:r>
              <a:rPr lang="en-US" altLang="fr-FR" b="1" dirty="0" err="1"/>
              <a:t>Kurtukian</a:t>
            </a:r>
            <a:r>
              <a:rPr lang="en-US" altLang="fr-FR" b="1" dirty="0"/>
              <a:t> </a:t>
            </a:r>
            <a:r>
              <a:rPr lang="en-US" altLang="fr-FR" b="1" dirty="0" smtClean="0"/>
              <a:t>Nieto (CENBG)</a:t>
            </a:r>
            <a:endParaRPr lang="en-US" altLang="fr-FR" b="1" dirty="0"/>
          </a:p>
          <a:p>
            <a:endParaRPr lang="en-US" altLang="fr-FR" b="1" dirty="0">
              <a:solidFill>
                <a:srgbClr val="FFFF99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88290" y="5145880"/>
            <a:ext cx="123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R ~22000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790288" y="5190332"/>
            <a:ext cx="119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R ~14400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SPIRAL II HIGH INTENSITY COOLER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2" descr="http://www.cenbg.in2p3.fr/desir/images/charte/DESIR_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03" y="172188"/>
            <a:ext cx="1644422" cy="4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88640"/>
            <a:ext cx="842493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Introduction/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History</a:t>
            </a:r>
            <a:endParaRPr lang="fr-FR" sz="2000" b="1" i="1" dirty="0" smtClean="0">
              <a:latin typeface="Arial Rounded MT Bold" panose="020F0704030504030204" pitchFamily="34" charset="0"/>
            </a:endParaRPr>
          </a:p>
          <a:p>
            <a:endParaRPr lang="fr-FR" dirty="0"/>
          </a:p>
          <a:p>
            <a:r>
              <a:rPr lang="fr-FR" sz="2000" b="1" dirty="0" smtClean="0"/>
              <a:t>The </a:t>
            </a:r>
            <a:r>
              <a:rPr lang="fr-FR" sz="2000" b="1" dirty="0" err="1" smtClean="0"/>
              <a:t>devices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have </a:t>
            </a:r>
            <a:r>
              <a:rPr lang="fr-FR" sz="2000" b="1" dirty="0" err="1" smtClean="0"/>
              <a:t>develloped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built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either</a:t>
            </a:r>
            <a:r>
              <a:rPr lang="fr-FR" sz="2000" b="1" dirty="0" smtClean="0"/>
              <a:t> for </a:t>
            </a:r>
            <a:r>
              <a:rPr lang="fr-FR" sz="2000" b="1" dirty="0" smtClean="0"/>
              <a:t>a </a:t>
            </a:r>
            <a:r>
              <a:rPr lang="fr-FR" sz="2000" b="1" dirty="0" err="1" smtClean="0"/>
              <a:t>physics</a:t>
            </a:r>
            <a:r>
              <a:rPr lang="fr-FR" sz="2000" b="1" dirty="0" smtClean="0"/>
              <a:t> </a:t>
            </a:r>
            <a:r>
              <a:rPr lang="fr-FR" sz="2000" b="1" dirty="0" smtClean="0"/>
              <a:t>case</a:t>
            </a:r>
          </a:p>
          <a:p>
            <a:r>
              <a:rPr lang="fr-FR" sz="2000" b="1" dirty="0" smtClean="0"/>
              <a:t>Or a </a:t>
            </a:r>
            <a:r>
              <a:rPr lang="fr-FR" sz="2000" b="1" dirty="0" err="1" smtClean="0"/>
              <a:t>genral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purpose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beamlne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E.U. Networks </a:t>
            </a:r>
            <a:r>
              <a:rPr lang="fr-FR" sz="2000" b="1" dirty="0" err="1" smtClean="0"/>
              <a:t>Exotraps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Eurotraps</a:t>
            </a:r>
            <a:r>
              <a:rPr lang="fr-FR" sz="2000" b="1" dirty="0" smtClean="0"/>
              <a:t>….</a:t>
            </a:r>
          </a:p>
          <a:p>
            <a:endParaRPr lang="fr-FR" sz="2000" b="1" dirty="0" smtClean="0"/>
          </a:p>
          <a:p>
            <a:r>
              <a:rPr lang="fr-FR" sz="2000" b="1" dirty="0"/>
              <a:t>	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Precision</a:t>
            </a:r>
            <a:r>
              <a:rPr lang="fr-FR" sz="2000" b="1" dirty="0" smtClean="0"/>
              <a:t>/high </a:t>
            </a:r>
            <a:r>
              <a:rPr lang="fr-FR" sz="2000" b="1" dirty="0" err="1" smtClean="0"/>
              <a:t>sensitivity</a:t>
            </a:r>
            <a:r>
              <a:rPr lang="fr-FR" sz="2000" b="1" dirty="0" smtClean="0"/>
              <a:t> NP </a:t>
            </a:r>
            <a:r>
              <a:rPr lang="fr-FR" sz="2000" b="1" dirty="0" err="1" smtClean="0"/>
              <a:t>beyond</a:t>
            </a:r>
            <a:r>
              <a:rPr lang="fr-FR" sz="2000" b="1" dirty="0" smtClean="0"/>
              <a:t> the SM</a:t>
            </a:r>
          </a:p>
          <a:p>
            <a:r>
              <a:rPr lang="fr-FR" sz="2000" b="1" dirty="0"/>
              <a:t>	</a:t>
            </a:r>
            <a:r>
              <a:rPr lang="fr-FR" sz="2000" b="1" dirty="0" smtClean="0"/>
              <a:t>	 1997 … LPC </a:t>
            </a:r>
            <a:r>
              <a:rPr lang="fr-FR" sz="2000" b="1" dirty="0" err="1" smtClean="0"/>
              <a:t>Trap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/>
              <a:t>	</a:t>
            </a:r>
            <a:r>
              <a:rPr lang="fr-FR" sz="2000" b="1" dirty="0" smtClean="0"/>
              <a:t>-Ion/</a:t>
            </a:r>
            <a:r>
              <a:rPr lang="fr-FR" sz="2000" b="1" dirty="0" err="1" smtClean="0"/>
              <a:t>atoms</a:t>
            </a:r>
            <a:r>
              <a:rPr lang="fr-FR" sz="2000" b="1" dirty="0" smtClean="0"/>
              <a:t> collisions</a:t>
            </a:r>
          </a:p>
          <a:p>
            <a:r>
              <a:rPr lang="fr-FR" sz="2000" b="1" dirty="0"/>
              <a:t>	</a:t>
            </a:r>
            <a:r>
              <a:rPr lang="fr-FR" sz="2000" b="1" dirty="0" smtClean="0"/>
              <a:t>	 2003 … </a:t>
            </a:r>
            <a:r>
              <a:rPr lang="fr-FR" sz="2000" b="1" dirty="0" err="1" smtClean="0"/>
              <a:t>Motrims</a:t>
            </a:r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	-DESIR , </a:t>
            </a:r>
            <a:r>
              <a:rPr lang="fr-FR" sz="2000" b="1" dirty="0" err="1" smtClean="0"/>
              <a:t>Decay</a:t>
            </a:r>
            <a:r>
              <a:rPr lang="fr-FR" sz="2000" b="1" dirty="0" smtClean="0"/>
              <a:t> Excitation </a:t>
            </a:r>
            <a:r>
              <a:rPr lang="fr-FR" sz="2000" b="1" dirty="0" err="1" smtClean="0"/>
              <a:t>Spectroscopy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Radioactive 	Ions</a:t>
            </a:r>
          </a:p>
          <a:p>
            <a:r>
              <a:rPr lang="fr-FR" sz="2000" b="1" dirty="0"/>
              <a:t>	</a:t>
            </a:r>
            <a:r>
              <a:rPr lang="fr-FR" sz="2000" b="1" dirty="0" smtClean="0"/>
              <a:t>	2006….SHIRAC</a:t>
            </a:r>
          </a:p>
          <a:p>
            <a:endParaRPr lang="fr-FR" sz="2000" b="1" dirty="0"/>
          </a:p>
          <a:p>
            <a:r>
              <a:rPr lang="fr-FR" sz="2000" b="1" dirty="0" smtClean="0"/>
              <a:t>	-</a:t>
            </a:r>
            <a:r>
              <a:rPr lang="fr-FR" sz="2000" b="1" dirty="0" err="1" smtClean="0"/>
              <a:t>Nuclear</a:t>
            </a:r>
            <a:r>
              <a:rPr lang="fr-FR" sz="2000" b="1" dirty="0" smtClean="0"/>
              <a:t> structure</a:t>
            </a:r>
          </a:p>
          <a:p>
            <a:r>
              <a:rPr lang="fr-FR" sz="2000" b="1" dirty="0" smtClean="0"/>
              <a:t>		2012…EMILIE</a:t>
            </a:r>
            <a:r>
              <a:rPr lang="fr-FR" sz="2000" b="1" dirty="0"/>
              <a:t>	</a:t>
            </a:r>
            <a:r>
              <a:rPr lang="fr-FR" sz="2000" b="1" dirty="0" smtClean="0"/>
              <a:t>	</a:t>
            </a:r>
          </a:p>
          <a:p>
            <a:r>
              <a:rPr lang="fr-FR" sz="2000" b="1" dirty="0" smtClean="0"/>
              <a:t>		2012…S3 </a:t>
            </a:r>
            <a:r>
              <a:rPr lang="fr-FR" sz="2000" b="1" dirty="0" err="1" smtClean="0"/>
              <a:t>Low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lines</a:t>
            </a:r>
            <a:endParaRPr lang="fr-FR" sz="2000" b="1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4296" y="231304"/>
            <a:ext cx="579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latin typeface="Arial Rounded MT Bold" panose="020F0704030504030204" pitchFamily="34" charset="0"/>
              </a:rPr>
              <a:t>Requirements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for SPIRAL II, Purification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7968" y="1368671"/>
            <a:ext cx="8652807" cy="1466399"/>
            <a:chOff x="182562" y="1442894"/>
            <a:chExt cx="8599487" cy="1466399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90934" y="1743075"/>
              <a:ext cx="8291115" cy="1166218"/>
            </a:xfrm>
            <a:prstGeom prst="roundRect">
              <a:avLst/>
            </a:prstGeom>
            <a:noFill/>
            <a:ln>
              <a:solidFill>
                <a:srgbClr val="40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82562" y="1442894"/>
              <a:ext cx="3327742" cy="447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Beams</a:t>
              </a:r>
              <a:r>
                <a:rPr lang="fr-FR" dirty="0" smtClean="0">
                  <a:solidFill>
                    <a:schemeClr val="tx1"/>
                  </a:solidFill>
                </a:rPr>
                <a:t> to </a:t>
              </a:r>
              <a:r>
                <a:rPr lang="fr-FR" dirty="0" err="1" smtClean="0">
                  <a:solidFill>
                    <a:schemeClr val="tx1"/>
                  </a:solidFill>
                </a:rPr>
                <a:t>handle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91357" y="1942355"/>
              <a:ext cx="1952624" cy="781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Emittance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80 </a:t>
              </a:r>
              <a:r>
                <a:rPr lang="el-GR" sz="1600" dirty="0" smtClean="0">
                  <a:solidFill>
                    <a:schemeClr val="tx1"/>
                  </a:solidFill>
                </a:rPr>
                <a:t>π</a:t>
              </a:r>
              <a:r>
                <a:rPr lang="fr-FR" sz="1600" dirty="0" err="1">
                  <a:solidFill>
                    <a:schemeClr val="tx1"/>
                  </a:solidFill>
                </a:rPr>
                <a:t>mm.mrad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755504" y="1942355"/>
              <a:ext cx="1254522" cy="781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>
                  <a:solidFill>
                    <a:schemeClr val="tx1"/>
                  </a:solidFill>
                </a:rPr>
                <a:t>Intensity</a:t>
              </a:r>
              <a:endParaRPr lang="fr-FR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≤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  <a:r>
                <a:rPr lang="fr-FR" sz="1600" dirty="0">
                  <a:solidFill>
                    <a:schemeClr val="tx1"/>
                  </a:solidFill>
                </a:rPr>
                <a:t>1µAe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120158" y="1922560"/>
              <a:ext cx="1556742" cy="781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>
                  <a:solidFill>
                    <a:schemeClr val="tx1"/>
                  </a:solidFill>
                </a:rPr>
                <a:t>Energy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Spread</a:t>
              </a:r>
              <a:endParaRPr lang="fr-FR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50eV max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5830888" y="1942355"/>
              <a:ext cx="2836862" cy="781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Mass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12 UMA </a:t>
              </a:r>
              <a:r>
                <a:rPr lang="fr-FR" sz="1600" dirty="0">
                  <a:solidFill>
                    <a:schemeClr val="tx1"/>
                  </a:solidFill>
                </a:rPr>
                <a:t>≤</a:t>
              </a:r>
              <a:r>
                <a:rPr lang="fr-FR" sz="1600" dirty="0" smtClean="0">
                  <a:solidFill>
                    <a:schemeClr val="tx1"/>
                  </a:solidFill>
                </a:rPr>
                <a:t> m </a:t>
              </a:r>
              <a:r>
                <a:rPr lang="fr-FR" sz="1600" dirty="0">
                  <a:solidFill>
                    <a:schemeClr val="tx1"/>
                  </a:solidFill>
                </a:rPr>
                <a:t>≤</a:t>
              </a:r>
              <a:r>
                <a:rPr lang="fr-FR" sz="1600" dirty="0" smtClean="0">
                  <a:solidFill>
                    <a:schemeClr val="tx1"/>
                  </a:solidFill>
                </a:rPr>
                <a:t> 200 UMA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470386" y="3915935"/>
            <a:ext cx="8291115" cy="2569024"/>
          </a:xfrm>
          <a:prstGeom prst="roundRect">
            <a:avLst>
              <a:gd name="adj" fmla="val 6656"/>
            </a:avLst>
          </a:prstGeom>
          <a:noFill/>
          <a:ln>
            <a:solidFill>
              <a:srgbClr val="40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Emittance:  ≤ 3 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fr-FR" dirty="0" err="1">
                <a:solidFill>
                  <a:schemeClr val="tx1"/>
                </a:solidFill>
              </a:rPr>
              <a:t>mm.mrad</a:t>
            </a:r>
            <a:endParaRPr lang="fr-FR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 smtClean="0">
                <a:solidFill>
                  <a:schemeClr val="tx1"/>
                </a:solidFill>
              </a:rPr>
              <a:t>Energy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Spread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1eV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Transmission  for </a:t>
            </a:r>
            <a:r>
              <a:rPr lang="fr-FR" sz="2000" b="1" dirty="0" smtClean="0">
                <a:solidFill>
                  <a:srgbClr val="FF0000"/>
                </a:solidFill>
              </a:rPr>
              <a:t>1µAe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  <a:endParaRPr lang="fr-FR" dirty="0">
              <a:solidFill>
                <a:schemeClr val="tx1"/>
              </a:solidFill>
            </a:endParaRPr>
          </a:p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20 % </a:t>
            </a:r>
            <a:r>
              <a:rPr lang="fr-FR" dirty="0" smtClean="0">
                <a:solidFill>
                  <a:schemeClr val="tx1"/>
                </a:solidFill>
              </a:rPr>
              <a:t>for m </a:t>
            </a:r>
            <a:r>
              <a:rPr lang="fr-FR" dirty="0">
                <a:solidFill>
                  <a:schemeClr val="tx1"/>
                </a:solidFill>
              </a:rPr>
              <a:t>≈ 12 UMA</a:t>
            </a:r>
          </a:p>
          <a:p>
            <a:pPr marL="1657350" lvl="6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40 % </a:t>
            </a:r>
            <a:r>
              <a:rPr lang="fr-FR" dirty="0" smtClean="0">
                <a:solidFill>
                  <a:schemeClr val="tx1"/>
                </a:solidFill>
              </a:rPr>
              <a:t>for m </a:t>
            </a:r>
            <a:r>
              <a:rPr lang="fr-FR" dirty="0">
                <a:solidFill>
                  <a:schemeClr val="tx1"/>
                </a:solidFill>
              </a:rPr>
              <a:t>≈ 40 UMA</a:t>
            </a:r>
          </a:p>
          <a:p>
            <a:pPr marL="1657350" lvl="6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60 % </a:t>
            </a:r>
            <a:r>
              <a:rPr lang="fr-FR" dirty="0" smtClean="0">
                <a:solidFill>
                  <a:schemeClr val="tx1"/>
                </a:solidFill>
              </a:rPr>
              <a:t>for </a:t>
            </a:r>
            <a:r>
              <a:rPr lang="fr-FR" dirty="0">
                <a:solidFill>
                  <a:schemeClr val="tx1"/>
                </a:solidFill>
              </a:rPr>
              <a:t>m </a:t>
            </a:r>
            <a:r>
              <a:rPr lang="fr-FR" dirty="0" smtClean="0">
                <a:solidFill>
                  <a:schemeClr val="tx1"/>
                </a:solidFill>
              </a:rPr>
              <a:t>≥ </a:t>
            </a:r>
            <a:r>
              <a:rPr lang="fr-FR" dirty="0">
                <a:solidFill>
                  <a:schemeClr val="tx1"/>
                </a:solidFill>
              </a:rPr>
              <a:t>90 UMA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20472" y="3485381"/>
            <a:ext cx="8685402" cy="447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Cooled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beams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Specifications</a:t>
            </a:r>
            <a:r>
              <a:rPr lang="fr-FR" b="1" dirty="0" smtClean="0">
                <a:solidFill>
                  <a:schemeClr val="tx1"/>
                </a:solidFill>
              </a:rPr>
              <a:t> for the HRS (</a:t>
            </a:r>
            <a:r>
              <a:rPr lang="fr-FR" b="1" dirty="0" err="1" smtClean="0">
                <a:solidFill>
                  <a:schemeClr val="tx1"/>
                </a:solidFill>
              </a:rPr>
              <a:t>See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next</a:t>
            </a:r>
            <a:r>
              <a:rPr lang="fr-FR" b="1" dirty="0" smtClean="0">
                <a:solidFill>
                  <a:schemeClr val="tx1"/>
                </a:solidFill>
              </a:rPr>
              <a:t> talk) </a:t>
            </a:r>
            <a:r>
              <a:rPr lang="fr-FR" b="1" dirty="0" err="1" smtClean="0">
                <a:solidFill>
                  <a:schemeClr val="tx1"/>
                </a:solidFill>
              </a:rPr>
              <a:t>continuous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beam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20471" y="2797950"/>
            <a:ext cx="8685403" cy="734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T</a:t>
            </a:r>
            <a:r>
              <a:rPr lang="fr-FR" b="1" dirty="0" smtClean="0">
                <a:solidFill>
                  <a:schemeClr val="tx1"/>
                </a:solidFill>
              </a:rPr>
              <a:t>he ion </a:t>
            </a:r>
            <a:r>
              <a:rPr lang="fr-FR" b="1" dirty="0" err="1" smtClean="0">
                <a:solidFill>
                  <a:schemeClr val="tx1"/>
                </a:solidFill>
              </a:rPr>
              <a:t>energy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will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be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between</a:t>
            </a:r>
            <a:r>
              <a:rPr lang="fr-FR" b="1" dirty="0" smtClean="0">
                <a:solidFill>
                  <a:schemeClr val="tx1"/>
                </a:solidFill>
              </a:rPr>
              <a:t> 15 to 43  </a:t>
            </a:r>
            <a:r>
              <a:rPr lang="fr-FR" b="1" dirty="0" err="1" smtClean="0">
                <a:solidFill>
                  <a:schemeClr val="tx1"/>
                </a:solidFill>
              </a:rPr>
              <a:t>keV</a:t>
            </a:r>
            <a:r>
              <a:rPr lang="fr-FR" b="1" dirty="0" smtClean="0">
                <a:solidFill>
                  <a:schemeClr val="tx1"/>
                </a:solidFill>
              </a:rPr>
              <a:t> (</a:t>
            </a:r>
            <a:r>
              <a:rPr lang="fr-FR" b="1" dirty="0" err="1" smtClean="0">
                <a:solidFill>
                  <a:schemeClr val="tx1"/>
                </a:solidFill>
              </a:rPr>
              <a:t>Singly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Charged</a:t>
            </a:r>
            <a:r>
              <a:rPr lang="fr-FR" b="1" dirty="0" smtClean="0">
                <a:solidFill>
                  <a:schemeClr val="tx1"/>
                </a:solidFill>
              </a:rPr>
              <a:t>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00008" y="3991581"/>
            <a:ext cx="2800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of </a:t>
            </a:r>
            <a:r>
              <a:rPr lang="fr-FR" dirty="0" err="1" smtClean="0"/>
              <a:t>merit</a:t>
            </a:r>
            <a:r>
              <a:rPr lang="fr-FR" dirty="0" smtClean="0"/>
              <a:t> for </a:t>
            </a:r>
            <a:r>
              <a:rPr lang="fr-FR" dirty="0" err="1" smtClean="0"/>
              <a:t>cooling</a:t>
            </a:r>
            <a:endParaRPr lang="fr-FR" dirty="0" smtClean="0"/>
          </a:p>
          <a:p>
            <a:r>
              <a:rPr lang="fr-FR" dirty="0" smtClean="0"/>
              <a:t>Extended </a:t>
            </a:r>
            <a:r>
              <a:rPr lang="fr-FR" dirty="0" err="1" smtClean="0"/>
              <a:t>Brightness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B=T/</a:t>
            </a:r>
            <a:r>
              <a:rPr lang="fr-FR" dirty="0" err="1" smtClean="0">
                <a:latin typeface="Symbol" panose="05050102010706020507" pitchFamily="18" charset="2"/>
              </a:rPr>
              <a:t>eDE</a:t>
            </a:r>
            <a:endParaRPr lang="fr-FR" dirty="0" smtClean="0">
              <a:latin typeface="Symbol" panose="05050102010706020507" pitchFamily="18" charset="2"/>
            </a:endParaRPr>
          </a:p>
          <a:p>
            <a:endParaRPr lang="fr-FR" dirty="0">
              <a:latin typeface="Symbol" panose="05050102010706020507" pitchFamily="18" charset="2"/>
            </a:endParaRPr>
          </a:p>
          <a:p>
            <a:r>
              <a:rPr lang="fr-FR" dirty="0" smtClean="0">
                <a:latin typeface="+mj-lt"/>
              </a:rPr>
              <a:t>B</a:t>
            </a:r>
            <a:r>
              <a:rPr lang="fr-FR" dirty="0" smtClean="0">
                <a:latin typeface="Symbol" panose="05050102010706020507" pitchFamily="18" charset="2"/>
              </a:rPr>
              <a:t>=20</a:t>
            </a:r>
            <a:endParaRPr lang="fr-FR" dirty="0"/>
          </a:p>
        </p:txBody>
      </p:sp>
      <p:pic>
        <p:nvPicPr>
          <p:cNvPr id="16" name="Picture 2" descr="http://www.cenbg.in2p3.fr/desir/images/charte/DESIR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03" y="172188"/>
            <a:ext cx="1644422" cy="4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77245" y="226510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latin typeface="Arial Rounded MT Bold" panose="020F0704030504030204" pitchFamily="34" charset="0"/>
              </a:rPr>
              <a:t>Technical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design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3" descr="Shirac_0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995738"/>
            <a:ext cx="2367439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4"/>
          <p:cNvSpPr>
            <a:spLocks noChangeShapeType="1"/>
          </p:cNvSpPr>
          <p:nvPr/>
        </p:nvSpPr>
        <p:spPr bwMode="auto">
          <a:xfrm>
            <a:off x="1637077" y="4541838"/>
            <a:ext cx="0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80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015888" y="5183188"/>
            <a:ext cx="122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800"/>
          </a:p>
        </p:txBody>
      </p:sp>
      <p:sp>
        <p:nvSpPr>
          <p:cNvPr id="8" name="AutoShape 46"/>
          <p:cNvSpPr>
            <a:spLocks/>
          </p:cNvSpPr>
          <p:nvPr/>
        </p:nvSpPr>
        <p:spPr bwMode="auto">
          <a:xfrm>
            <a:off x="2652339" y="4892675"/>
            <a:ext cx="768590" cy="122237"/>
          </a:xfrm>
          <a:prstGeom prst="callout2">
            <a:avLst>
              <a:gd name="adj1" fmla="val 93505"/>
              <a:gd name="adj2" fmla="val -9394"/>
              <a:gd name="adj3" fmla="val 93505"/>
              <a:gd name="adj4" fmla="val -30921"/>
              <a:gd name="adj5" fmla="val 146755"/>
              <a:gd name="adj6" fmla="val -974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dirty="0"/>
              <a:t>Electrode</a:t>
            </a:r>
          </a:p>
        </p:txBody>
      </p:sp>
      <p:sp>
        <p:nvSpPr>
          <p:cNvPr id="9" name="AutoShape 47"/>
          <p:cNvSpPr>
            <a:spLocks/>
          </p:cNvSpPr>
          <p:nvPr/>
        </p:nvSpPr>
        <p:spPr bwMode="auto">
          <a:xfrm>
            <a:off x="2628273" y="5319713"/>
            <a:ext cx="964122" cy="120650"/>
          </a:xfrm>
          <a:prstGeom prst="callout2">
            <a:avLst>
              <a:gd name="adj1" fmla="val 46153"/>
              <a:gd name="adj2" fmla="val -6778"/>
              <a:gd name="adj3" fmla="val 46153"/>
              <a:gd name="adj4" fmla="val -28671"/>
              <a:gd name="adj5" fmla="val 117864"/>
              <a:gd name="adj6" fmla="val -73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dirty="0" err="1" smtClean="0"/>
              <a:t>Insulator</a:t>
            </a:r>
            <a:endParaRPr lang="fr-FR" altLang="fr-FR" sz="1200" dirty="0"/>
          </a:p>
        </p:txBody>
      </p:sp>
      <p:sp>
        <p:nvSpPr>
          <p:cNvPr id="10" name="AutoShape 48"/>
          <p:cNvSpPr>
            <a:spLocks/>
          </p:cNvSpPr>
          <p:nvPr/>
        </p:nvSpPr>
        <p:spPr bwMode="auto">
          <a:xfrm>
            <a:off x="2667380" y="4598988"/>
            <a:ext cx="925016" cy="122237"/>
          </a:xfrm>
          <a:prstGeom prst="callout2">
            <a:avLst>
              <a:gd name="adj1" fmla="val 46153"/>
              <a:gd name="adj2" fmla="val -6778"/>
              <a:gd name="adj3" fmla="val 46153"/>
              <a:gd name="adj4" fmla="val -19634"/>
              <a:gd name="adj5" fmla="val 100000"/>
              <a:gd name="adj6" fmla="val -593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dirty="0" smtClean="0"/>
              <a:t>Support </a:t>
            </a:r>
            <a:r>
              <a:rPr lang="fr-FR" altLang="fr-FR" sz="1200" dirty="0" err="1" smtClean="0"/>
              <a:t>rod</a:t>
            </a:r>
            <a:endParaRPr lang="fr-FR" altLang="fr-FR" sz="1200" dirty="0"/>
          </a:p>
        </p:txBody>
      </p:sp>
      <p:sp>
        <p:nvSpPr>
          <p:cNvPr id="11" name="AutoShape 49"/>
          <p:cNvSpPr>
            <a:spLocks/>
          </p:cNvSpPr>
          <p:nvPr/>
        </p:nvSpPr>
        <p:spPr bwMode="auto">
          <a:xfrm>
            <a:off x="2886977" y="6035675"/>
            <a:ext cx="794160" cy="122237"/>
          </a:xfrm>
          <a:prstGeom prst="callout2">
            <a:avLst>
              <a:gd name="adj1" fmla="val 46153"/>
              <a:gd name="adj2" fmla="val -6778"/>
              <a:gd name="adj3" fmla="val 46153"/>
              <a:gd name="adj4" fmla="val -16667"/>
              <a:gd name="adj5" fmla="val -92306"/>
              <a:gd name="adj6" fmla="val -47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dirty="0" err="1" smtClean="0"/>
              <a:t>Capacitor</a:t>
            </a:r>
            <a:endParaRPr lang="fr-FR" altLang="fr-FR" sz="1200" dirty="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920299" y="4438074"/>
            <a:ext cx="2492375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dirty="0" smtClean="0">
                <a:solidFill>
                  <a:srgbClr val="0070C0"/>
                </a:solidFill>
              </a:rPr>
              <a:t>18 </a:t>
            </a:r>
            <a:r>
              <a:rPr lang="fr-FR" altLang="fr-FR" dirty="0">
                <a:solidFill>
                  <a:srgbClr val="0070C0"/>
                </a:solidFill>
              </a:rPr>
              <a:t>segments </a:t>
            </a:r>
            <a:r>
              <a:rPr lang="fr-FR" altLang="fr-FR" dirty="0" err="1" smtClean="0">
                <a:solidFill>
                  <a:srgbClr val="0070C0"/>
                </a:solidFill>
              </a:rPr>
              <a:t>Length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>
                <a:solidFill>
                  <a:srgbClr val="0070C0"/>
                </a:solidFill>
              </a:rPr>
              <a:t>40mm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dirty="0">
                <a:solidFill>
                  <a:srgbClr val="0070C0"/>
                </a:solidFill>
              </a:rPr>
              <a:t> </a:t>
            </a:r>
            <a:r>
              <a:rPr lang="fr-FR" altLang="fr-FR" dirty="0" smtClean="0">
                <a:solidFill>
                  <a:srgbClr val="0070C0"/>
                </a:solidFill>
              </a:rPr>
              <a:t>gap </a:t>
            </a:r>
            <a:r>
              <a:rPr lang="fr-FR" altLang="fr-FR" dirty="0">
                <a:solidFill>
                  <a:srgbClr val="0070C0"/>
                </a:solidFill>
              </a:rPr>
              <a:t>= 0.3mm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dirty="0">
                <a:solidFill>
                  <a:srgbClr val="0070C0"/>
                </a:solidFill>
              </a:rPr>
              <a:t> R </a:t>
            </a:r>
            <a:r>
              <a:rPr lang="fr-FR" altLang="fr-FR" baseline="-25000" dirty="0">
                <a:solidFill>
                  <a:srgbClr val="0070C0"/>
                </a:solidFill>
              </a:rPr>
              <a:t>électrode</a:t>
            </a:r>
            <a:r>
              <a:rPr lang="fr-FR" altLang="fr-FR" dirty="0">
                <a:solidFill>
                  <a:srgbClr val="0070C0"/>
                </a:solidFill>
              </a:rPr>
              <a:t> = 5.7mm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dirty="0">
                <a:solidFill>
                  <a:srgbClr val="0070C0"/>
                </a:solidFill>
              </a:rPr>
              <a:t> R</a:t>
            </a:r>
            <a:r>
              <a:rPr lang="fr-FR" altLang="fr-FR" baseline="-25000" dirty="0">
                <a:solidFill>
                  <a:srgbClr val="0070C0"/>
                </a:solidFill>
              </a:rPr>
              <a:t>0</a:t>
            </a:r>
            <a:r>
              <a:rPr lang="fr-FR" altLang="fr-FR" dirty="0">
                <a:solidFill>
                  <a:srgbClr val="0070C0"/>
                </a:solidFill>
              </a:rPr>
              <a:t> = 5mm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dirty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Length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>
                <a:solidFill>
                  <a:srgbClr val="0070C0"/>
                </a:solidFill>
              </a:rPr>
              <a:t>~725mm</a:t>
            </a:r>
          </a:p>
        </p:txBody>
      </p:sp>
      <p:pic>
        <p:nvPicPr>
          <p:cNvPr id="14" name="Picture 53" descr="Cooler_0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708" y="1095375"/>
            <a:ext cx="582170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3"/>
          <p:cNvSpPr>
            <a:spLocks/>
          </p:cNvSpPr>
          <p:nvPr/>
        </p:nvSpPr>
        <p:spPr bwMode="auto">
          <a:xfrm>
            <a:off x="561480" y="3365500"/>
            <a:ext cx="1973782" cy="204788"/>
          </a:xfrm>
          <a:prstGeom prst="callout2">
            <a:avLst>
              <a:gd name="adj1" fmla="val 55815"/>
              <a:gd name="adj2" fmla="val 103565"/>
              <a:gd name="adj3" fmla="val 55815"/>
              <a:gd name="adj4" fmla="val 111060"/>
              <a:gd name="adj5" fmla="val -29458"/>
              <a:gd name="adj6" fmla="val 134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altLang="fr-FR" dirty="0"/>
              <a:t>Structure support</a:t>
            </a:r>
          </a:p>
        </p:txBody>
      </p:sp>
      <p:sp>
        <p:nvSpPr>
          <p:cNvPr id="17" name="AutoShape 65"/>
          <p:cNvSpPr>
            <a:spLocks/>
          </p:cNvSpPr>
          <p:nvPr/>
        </p:nvSpPr>
        <p:spPr bwMode="auto">
          <a:xfrm>
            <a:off x="2996837" y="3795713"/>
            <a:ext cx="857211" cy="204788"/>
          </a:xfrm>
          <a:prstGeom prst="callout2">
            <a:avLst>
              <a:gd name="adj1" fmla="val 55815"/>
              <a:gd name="adj2" fmla="val 108204"/>
              <a:gd name="adj3" fmla="val 55815"/>
              <a:gd name="adj4" fmla="val 118292"/>
              <a:gd name="adj5" fmla="val -208528"/>
              <a:gd name="adj6" fmla="val 1495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altLang="fr-FR" dirty="0" smtClean="0"/>
              <a:t>RF </a:t>
            </a:r>
            <a:r>
              <a:rPr lang="fr-FR" altLang="fr-FR" dirty="0" err="1" smtClean="0"/>
              <a:t>Feed</a:t>
            </a:r>
            <a:r>
              <a:rPr lang="fr-FR" altLang="fr-FR" dirty="0" smtClean="0"/>
              <a:t> </a:t>
            </a:r>
            <a:endParaRPr lang="fr-FR" altLang="fr-FR" dirty="0"/>
          </a:p>
        </p:txBody>
      </p:sp>
      <p:sp>
        <p:nvSpPr>
          <p:cNvPr id="18" name="AutoShape 66"/>
          <p:cNvSpPr>
            <a:spLocks/>
          </p:cNvSpPr>
          <p:nvPr/>
        </p:nvSpPr>
        <p:spPr bwMode="auto">
          <a:xfrm>
            <a:off x="422275" y="1912938"/>
            <a:ext cx="1973782" cy="204788"/>
          </a:xfrm>
          <a:prstGeom prst="callout2">
            <a:avLst>
              <a:gd name="adj1" fmla="val 55815"/>
              <a:gd name="adj2" fmla="val 103565"/>
              <a:gd name="adj3" fmla="val 55815"/>
              <a:gd name="adj4" fmla="val 109056"/>
              <a:gd name="adj5" fmla="val 265116"/>
              <a:gd name="adj6" fmla="val 126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altLang="fr-FR" dirty="0" smtClean="0"/>
              <a:t>18 </a:t>
            </a:r>
            <a:r>
              <a:rPr lang="fr-FR" altLang="fr-FR" dirty="0"/>
              <a:t>segments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 rot="232622">
            <a:off x="1836739" y="2329892"/>
            <a:ext cx="720069" cy="3385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4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 dirty="0" err="1" smtClean="0">
                <a:solidFill>
                  <a:srgbClr val="FF0000"/>
                </a:solidFill>
              </a:rPr>
              <a:t>Beam</a:t>
            </a:r>
            <a:endParaRPr lang="fr-FR" altLang="fr-FR" sz="1200" dirty="0">
              <a:solidFill>
                <a:srgbClr val="FF0000"/>
              </a:solidFill>
            </a:endParaRPr>
          </a:p>
        </p:txBody>
      </p:sp>
      <p:sp>
        <p:nvSpPr>
          <p:cNvPr id="20" name="Line 68"/>
          <p:cNvSpPr>
            <a:spLocks noChangeShapeType="1"/>
          </p:cNvSpPr>
          <p:nvPr/>
        </p:nvSpPr>
        <p:spPr bwMode="auto">
          <a:xfrm>
            <a:off x="1953532" y="2646363"/>
            <a:ext cx="486485" cy="460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800"/>
          </a:p>
        </p:txBody>
      </p:sp>
      <p:sp>
        <p:nvSpPr>
          <p:cNvPr id="16" name="ZoneTexte 15"/>
          <p:cNvSpPr txBox="1"/>
          <p:nvPr/>
        </p:nvSpPr>
        <p:spPr>
          <a:xfrm>
            <a:off x="6412674" y="4466834"/>
            <a:ext cx="2480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Pressure a few Pa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Simple extraction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Injection </a:t>
            </a:r>
            <a:r>
              <a:rPr lang="fr-FR" dirty="0" err="1" smtClean="0">
                <a:solidFill>
                  <a:srgbClr val="0070C0"/>
                </a:solidFill>
              </a:rPr>
              <a:t>lenses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High Voltage Platform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up to 60 kV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Fully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Bakeable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RF system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5172" y="984906"/>
            <a:ext cx="9234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After</a:t>
            </a:r>
            <a:r>
              <a:rPr lang="fr-FR" b="1" dirty="0" smtClean="0"/>
              <a:t> </a:t>
            </a:r>
            <a:r>
              <a:rPr lang="fr-FR" b="1" dirty="0" err="1" smtClean="0"/>
              <a:t>numerical</a:t>
            </a:r>
            <a:r>
              <a:rPr lang="fr-FR" b="1" dirty="0" smtClean="0"/>
              <a:t> simulations </a:t>
            </a:r>
            <a:r>
              <a:rPr lang="fr-FR" b="1" dirty="0" err="1" smtClean="0"/>
              <a:t>space</a:t>
            </a:r>
            <a:r>
              <a:rPr lang="fr-FR" b="1" dirty="0" smtClean="0"/>
              <a:t> charge for 1µA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too</a:t>
            </a:r>
            <a:r>
              <a:rPr lang="fr-FR" b="1" dirty="0" smtClean="0"/>
              <a:t> high to have </a:t>
            </a:r>
            <a:r>
              <a:rPr lang="fr-FR" b="1" dirty="0" err="1" smtClean="0"/>
              <a:t>britgh</a:t>
            </a:r>
            <a:r>
              <a:rPr lang="fr-FR" b="1" dirty="0" smtClean="0"/>
              <a:t> </a:t>
            </a:r>
            <a:r>
              <a:rPr lang="fr-FR" b="1" dirty="0" err="1" smtClean="0"/>
              <a:t>beams</a:t>
            </a:r>
            <a:endParaRPr lang="fr-FR" b="1" dirty="0" smtClean="0"/>
          </a:p>
          <a:p>
            <a:r>
              <a:rPr lang="fr-FR" b="1" dirty="0" smtClean="0"/>
              <a:t>In </a:t>
            </a:r>
            <a:r>
              <a:rPr lang="fr-FR" b="1" dirty="0" err="1" smtClean="0"/>
              <a:t>order</a:t>
            </a:r>
            <a:r>
              <a:rPr lang="fr-FR" b="1" dirty="0" smtClean="0"/>
              <a:t> to </a:t>
            </a:r>
            <a:r>
              <a:rPr lang="fr-FR" b="1" dirty="0" err="1" smtClean="0"/>
              <a:t>fight</a:t>
            </a:r>
            <a:r>
              <a:rPr lang="fr-FR" b="1" dirty="0" smtClean="0"/>
              <a:t> the </a:t>
            </a:r>
            <a:r>
              <a:rPr lang="fr-FR" b="1" dirty="0" err="1" smtClean="0"/>
              <a:t>space</a:t>
            </a:r>
            <a:r>
              <a:rPr lang="fr-FR" b="1" dirty="0" smtClean="0"/>
              <a:t> charge (1µA)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decided</a:t>
            </a:r>
            <a:r>
              <a:rPr lang="fr-FR" b="1" dirty="0" smtClean="0"/>
              <a:t> to </a:t>
            </a:r>
            <a:r>
              <a:rPr lang="fr-FR" b="1" dirty="0" err="1" smtClean="0"/>
              <a:t>devellop</a:t>
            </a:r>
            <a:r>
              <a:rPr lang="fr-FR" b="1" dirty="0" smtClean="0"/>
              <a:t> a high voltage</a:t>
            </a:r>
          </a:p>
          <a:p>
            <a:r>
              <a:rPr lang="fr-FR" b="1" dirty="0" smtClean="0"/>
              <a:t>high </a:t>
            </a:r>
            <a:r>
              <a:rPr lang="fr-FR" b="1" dirty="0" err="1" smtClean="0"/>
              <a:t>frequency</a:t>
            </a:r>
            <a:r>
              <a:rPr lang="fr-FR" b="1" dirty="0" smtClean="0"/>
              <a:t> RF system.</a:t>
            </a:r>
          </a:p>
          <a:p>
            <a:endParaRPr lang="fr-FR" b="1" dirty="0"/>
          </a:p>
          <a:p>
            <a:r>
              <a:rPr lang="fr-FR" b="1" dirty="0" smtClean="0"/>
              <a:t>For RF </a:t>
            </a:r>
            <a:r>
              <a:rPr lang="fr-FR" b="1" dirty="0" err="1" smtClean="0"/>
              <a:t>feeding</a:t>
            </a:r>
            <a:r>
              <a:rPr lang="fr-FR" b="1" dirty="0" smtClean="0"/>
              <a:t> </a:t>
            </a:r>
            <a:r>
              <a:rPr lang="fr-FR" b="1" dirty="0" err="1" smtClean="0"/>
              <a:t>usually</a:t>
            </a:r>
            <a:r>
              <a:rPr lang="fr-FR" b="1" dirty="0" smtClean="0"/>
              <a:t> a </a:t>
            </a:r>
            <a:r>
              <a:rPr lang="fr-FR" b="1" dirty="0" err="1" smtClean="0"/>
              <a:t>resonant</a:t>
            </a:r>
            <a:r>
              <a:rPr lang="fr-FR" b="1" dirty="0" smtClean="0"/>
              <a:t> circuit </a:t>
            </a:r>
            <a:r>
              <a:rPr lang="fr-FR" b="1" dirty="0" err="1" smtClean="0"/>
              <a:t>with</a:t>
            </a:r>
            <a:r>
              <a:rPr lang="fr-FR" b="1" dirty="0" smtClean="0"/>
              <a:t> a ferrite transformer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endParaRPr lang="fr-FR" b="1" dirty="0" smtClean="0"/>
          </a:p>
          <a:p>
            <a:r>
              <a:rPr lang="fr-FR" b="1" dirty="0" err="1" smtClean="0"/>
              <a:t>Some</a:t>
            </a:r>
            <a:r>
              <a:rPr lang="fr-FR" b="1" dirty="0" smtClean="0"/>
              <a:t> limitations are the </a:t>
            </a:r>
            <a:r>
              <a:rPr lang="fr-FR" b="1" dirty="0" err="1" smtClean="0"/>
              <a:t>Vpp</a:t>
            </a:r>
            <a:r>
              <a:rPr lang="fr-FR" b="1" dirty="0" smtClean="0"/>
              <a:t>, power, ferrite </a:t>
            </a:r>
            <a:r>
              <a:rPr lang="fr-FR" b="1" dirty="0" err="1" smtClean="0"/>
              <a:t>heating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devellop</a:t>
            </a:r>
            <a:r>
              <a:rPr lang="fr-FR" b="1" dirty="0" smtClean="0"/>
              <a:t> a circuit </a:t>
            </a:r>
            <a:r>
              <a:rPr lang="fr-FR" b="1" dirty="0" err="1" smtClean="0"/>
              <a:t>with</a:t>
            </a:r>
            <a:r>
              <a:rPr lang="fr-FR" b="1" dirty="0" smtClean="0"/>
              <a:t> no ferrites the </a:t>
            </a:r>
            <a:r>
              <a:rPr lang="fr-FR" b="1" dirty="0" err="1" smtClean="0"/>
              <a:t>secondary</a:t>
            </a:r>
            <a:r>
              <a:rPr lang="fr-FR" b="1" dirty="0" smtClean="0"/>
              <a:t> are 2 large </a:t>
            </a:r>
            <a:r>
              <a:rPr lang="fr-FR" b="1" dirty="0" err="1" smtClean="0"/>
              <a:t>copper</a:t>
            </a:r>
            <a:r>
              <a:rPr lang="fr-FR" b="1" dirty="0" smtClean="0"/>
              <a:t> </a:t>
            </a:r>
            <a:r>
              <a:rPr lang="fr-FR" b="1" dirty="0" err="1" smtClean="0"/>
              <a:t>loops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(10 cm radius) </a:t>
            </a:r>
            <a:r>
              <a:rPr lang="fr-FR" b="1" dirty="0" err="1" smtClean="0"/>
              <a:t>we</a:t>
            </a:r>
            <a:r>
              <a:rPr lang="fr-FR" b="1" dirty="0" smtClean="0"/>
              <a:t> are able to </a:t>
            </a:r>
            <a:r>
              <a:rPr lang="fr-FR" b="1" dirty="0" err="1" smtClean="0"/>
              <a:t>reach</a:t>
            </a:r>
            <a:r>
              <a:rPr lang="fr-FR" b="1" dirty="0" smtClean="0"/>
              <a:t> 8kV </a:t>
            </a:r>
            <a:r>
              <a:rPr lang="fr-FR" b="1" dirty="0" err="1" smtClean="0"/>
              <a:t>at</a:t>
            </a:r>
            <a:r>
              <a:rPr lang="fr-FR" b="1" dirty="0" smtClean="0"/>
              <a:t> 5 Mhz or 6kV </a:t>
            </a:r>
            <a:r>
              <a:rPr lang="fr-FR" b="1" dirty="0" err="1" smtClean="0"/>
              <a:t>at</a:t>
            </a:r>
            <a:r>
              <a:rPr lang="fr-FR" b="1" dirty="0" smtClean="0"/>
              <a:t> 9Mhz</a:t>
            </a:r>
          </a:p>
          <a:p>
            <a:endParaRPr lang="fr-FR" b="1" dirty="0" smtClean="0"/>
          </a:p>
          <a:p>
            <a:endParaRPr lang="fr-FR" b="1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66482"/>
              </p:ext>
            </p:extLst>
          </p:nvPr>
        </p:nvGraphicFramePr>
        <p:xfrm>
          <a:off x="1400175" y="4286615"/>
          <a:ext cx="6624637" cy="1419225"/>
        </p:xfrm>
        <a:graphic>
          <a:graphicData uri="http://schemas.openxmlformats.org/drawingml/2006/table">
            <a:tbl>
              <a:tblPr/>
              <a:tblGrid>
                <a:gridCol w="1728166"/>
                <a:gridCol w="1584152"/>
                <a:gridCol w="1714936"/>
                <a:gridCol w="1597383"/>
              </a:tblGrid>
              <a:tr h="504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Configuration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Fmin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(MHz)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Fmax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(MHz</a:t>
                      </a:r>
                      <a:r>
                        <a:rPr lang="fr-FR" sz="2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fr-FR" sz="2000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RF</a:t>
                      </a:r>
                      <a:r>
                        <a:rPr lang="fr-FR" sz="2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max (kV)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2X8 </a:t>
                      </a: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loops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2.22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4.93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2X5 </a:t>
                      </a: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loops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2.54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6.42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7.5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2X2 </a:t>
                      </a: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loops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8.98</a:t>
                      </a:r>
                      <a:endParaRPr lang="fr-FR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fr-F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125" y="919162"/>
            <a:ext cx="3333750" cy="5019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1" y="86035"/>
            <a:ext cx="1388532" cy="759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1" y="1457325"/>
            <a:ext cx="2519144" cy="12734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45" y="3501008"/>
            <a:ext cx="2497269" cy="19082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303" y="902369"/>
            <a:ext cx="1905000" cy="2857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604" y="4011352"/>
            <a:ext cx="3124200" cy="2076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7544" y="2771775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Quadrupole</a:t>
            </a:r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structure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7544" y="5409220"/>
            <a:ext cx="193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RF system</a:t>
            </a:r>
          </a:p>
          <a:p>
            <a:pPr algn="ctr"/>
            <a:endParaRPr lang="fr-FR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2,1 MHz to 4,9 MHz</a:t>
            </a:r>
          </a:p>
          <a:p>
            <a:pPr algn="ctr"/>
            <a:r>
              <a:rPr lang="fr-FR" sz="1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Vpp</a:t>
            </a:r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8kV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27884" y="5949302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RFQ cooler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36196" y="6101702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Slow control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82905" y="3730451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Electronics</a:t>
            </a:r>
            <a:r>
              <a:rPr lang="fr-FR" sz="1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800224" y="257889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RFQ cooler </a:t>
            </a:r>
            <a:r>
              <a:rPr lang="fr-FR" sz="2000" b="1" i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demonstrator</a:t>
            </a:r>
            <a:r>
              <a:rPr lang="fr-FR" sz="2000" b="1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at</a:t>
            </a:r>
            <a:r>
              <a:rPr lang="fr-FR" sz="2000" b="1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 LPC CAEN</a:t>
            </a:r>
          </a:p>
        </p:txBody>
      </p:sp>
    </p:spTree>
    <p:extLst>
      <p:ext uri="{BB962C8B-B14F-4D97-AF65-F5344CB8AC3E}">
        <p14:creationId xmlns:p14="http://schemas.microsoft.com/office/powerpoint/2010/main" val="2191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00224" y="257889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Tests and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Measurements</a:t>
            </a:r>
            <a:endParaRPr lang="fr-FR" sz="2000" b="1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3143" y="1143000"/>
            <a:ext cx="49979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No RIB </a:t>
            </a:r>
            <a:r>
              <a:rPr lang="fr-FR" b="1" dirty="0" err="1" smtClean="0"/>
              <a:t>Available</a:t>
            </a:r>
            <a:r>
              <a:rPr lang="fr-FR" b="1" dirty="0" smtClean="0"/>
              <a:t>…</a:t>
            </a:r>
          </a:p>
          <a:p>
            <a:endParaRPr lang="fr-FR" b="1" dirty="0" smtClean="0"/>
          </a:p>
          <a:p>
            <a:r>
              <a:rPr lang="fr-FR" b="1" dirty="0" smtClean="0"/>
              <a:t>Ion surface </a:t>
            </a:r>
            <a:r>
              <a:rPr lang="fr-FR" b="1" dirty="0" err="1" smtClean="0"/>
              <a:t>ionization</a:t>
            </a:r>
            <a:r>
              <a:rPr lang="fr-FR" b="1" dirty="0" smtClean="0"/>
              <a:t> source, Alkali Cs or K</a:t>
            </a:r>
          </a:p>
          <a:p>
            <a:endParaRPr lang="fr-FR" b="1" dirty="0"/>
          </a:p>
          <a:p>
            <a:r>
              <a:rPr lang="fr-FR" b="1" dirty="0" smtClean="0"/>
              <a:t>Curent up to 1µA </a:t>
            </a:r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below</a:t>
            </a:r>
            <a:r>
              <a:rPr lang="fr-FR" b="1" dirty="0" smtClean="0"/>
              <a:t> 5 </a:t>
            </a:r>
            <a:r>
              <a:rPr lang="fr-FR" b="1" dirty="0" err="1" smtClean="0"/>
              <a:t>keV</a:t>
            </a:r>
            <a:endParaRPr lang="fr-FR" b="1" dirty="0" smtClean="0"/>
          </a:p>
          <a:p>
            <a:r>
              <a:rPr lang="fr-FR" b="1" dirty="0" err="1" smtClean="0"/>
              <a:t>Several</a:t>
            </a:r>
            <a:r>
              <a:rPr lang="fr-FR" b="1" dirty="0" smtClean="0"/>
              <a:t> </a:t>
            </a:r>
            <a:r>
              <a:rPr lang="fr-FR" b="1" dirty="0" err="1" smtClean="0"/>
              <a:t>diagonostics</a:t>
            </a:r>
            <a:r>
              <a:rPr lang="fr-FR" b="1" dirty="0" smtClean="0"/>
              <a:t> to </a:t>
            </a:r>
            <a:r>
              <a:rPr lang="fr-FR" b="1" dirty="0" err="1" smtClean="0"/>
              <a:t>measure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-Transmission</a:t>
            </a:r>
          </a:p>
          <a:p>
            <a:r>
              <a:rPr lang="fr-FR" b="1" dirty="0" smtClean="0"/>
              <a:t>-</a:t>
            </a:r>
            <a:r>
              <a:rPr lang="fr-FR" b="1" dirty="0" err="1" smtClean="0"/>
              <a:t>Emittance</a:t>
            </a:r>
            <a:endParaRPr lang="fr-FR" b="1" dirty="0" smtClean="0"/>
          </a:p>
          <a:p>
            <a:r>
              <a:rPr lang="fr-FR" b="1" dirty="0" smtClean="0"/>
              <a:t>-</a:t>
            </a:r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spread</a:t>
            </a:r>
            <a:endParaRPr lang="fr-FR" b="1" dirty="0" smtClean="0"/>
          </a:p>
          <a:p>
            <a:r>
              <a:rPr lang="fr-FR" b="1" dirty="0" smtClean="0"/>
              <a:t>-</a:t>
            </a:r>
            <a:r>
              <a:rPr lang="fr-FR" b="1" dirty="0" err="1" smtClean="0"/>
              <a:t>cooled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</a:t>
            </a:r>
            <a:r>
              <a:rPr lang="fr-FR" b="1" dirty="0" err="1" smtClean="0"/>
              <a:t>purity</a:t>
            </a:r>
            <a:endParaRPr lang="fr-FR" b="1" dirty="0"/>
          </a:p>
        </p:txBody>
      </p:sp>
      <p:pic>
        <p:nvPicPr>
          <p:cNvPr id="1026" name="Picture 2" descr="IGS-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843" y="890303"/>
            <a:ext cx="2067097" cy="20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35143" y="4222214"/>
            <a:ext cx="8294447" cy="2326848"/>
            <a:chOff x="652043" y="2787163"/>
            <a:chExt cx="8294447" cy="232684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28" y="2787163"/>
              <a:ext cx="6762943" cy="183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737020" y="4837012"/>
              <a:ext cx="2669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RFQ cooler </a:t>
              </a:r>
              <a:r>
                <a:rPr lang="fr-FR" sz="12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12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xperimental</a:t>
              </a:r>
              <a:r>
                <a:rPr lang="fr-FR" sz="1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line </a:t>
              </a:r>
              <a:endPara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52043" y="4144068"/>
              <a:ext cx="1531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MCP detector </a:t>
              </a:r>
              <a:r>
                <a:rPr lang="fr-FR" sz="1200" b="1" dirty="0" err="1" smtClean="0">
                  <a:solidFill>
                    <a:srgbClr val="FF0000"/>
                  </a:solidFill>
                </a:rPr>
                <a:t>with</a:t>
              </a:r>
              <a:endParaRPr lang="fr-FR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FR" sz="1200" b="1" dirty="0" err="1">
                  <a:solidFill>
                    <a:srgbClr val="FF0000"/>
                  </a:solidFill>
                </a:rPr>
                <a:t>r</a:t>
              </a:r>
              <a:r>
                <a:rPr lang="fr-FR" sz="1200" b="1" dirty="0" err="1" smtClean="0">
                  <a:solidFill>
                    <a:srgbClr val="FF0000"/>
                  </a:solidFill>
                </a:rPr>
                <a:t>etarding</a:t>
              </a:r>
              <a:r>
                <a:rPr lang="fr-FR" sz="1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200" b="1" dirty="0" err="1" smtClean="0">
                  <a:solidFill>
                    <a:srgbClr val="FF0000"/>
                  </a:solidFill>
                </a:rPr>
                <a:t>grid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685791" y="2938095"/>
              <a:ext cx="1201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Ion gun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160945" y="2915121"/>
              <a:ext cx="7785545" cy="1637071"/>
              <a:chOff x="1267008" y="2832030"/>
              <a:chExt cx="7785545" cy="1637071"/>
            </a:xfrm>
          </p:grpSpPr>
          <p:sp>
            <p:nvSpPr>
              <p:cNvPr id="14" name="Ellipse 13"/>
              <p:cNvSpPr/>
              <p:nvPr/>
            </p:nvSpPr>
            <p:spPr bwMode="auto">
              <a:xfrm>
                <a:off x="7455355" y="3336772"/>
                <a:ext cx="672999" cy="34623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6751929" y="3545773"/>
                <a:ext cx="219457" cy="34623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 bwMode="auto">
              <a:xfrm>
                <a:off x="2082656" y="3545074"/>
                <a:ext cx="207002" cy="34623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à coins arrondis 16"/>
              <p:cNvSpPr/>
              <p:nvPr/>
            </p:nvSpPr>
            <p:spPr bwMode="auto">
              <a:xfrm>
                <a:off x="1808369" y="2855007"/>
                <a:ext cx="274287" cy="27241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à coins arrondis 17"/>
              <p:cNvSpPr/>
              <p:nvPr/>
            </p:nvSpPr>
            <p:spPr bwMode="auto">
              <a:xfrm>
                <a:off x="1267008" y="3478198"/>
                <a:ext cx="281495" cy="27241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cxnSp>
            <p:nvCxnSpPr>
              <p:cNvPr id="19" name="Connecteur droit 18"/>
              <p:cNvCxnSpPr>
                <a:endCxn id="26" idx="1"/>
              </p:cNvCxnSpPr>
              <p:nvPr/>
            </p:nvCxnSpPr>
            <p:spPr bwMode="auto">
              <a:xfrm>
                <a:off x="2082656" y="2970532"/>
                <a:ext cx="276655" cy="9233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0" name="Connecteur droit 19"/>
              <p:cNvCxnSpPr/>
              <p:nvPr/>
            </p:nvCxnSpPr>
            <p:spPr bwMode="auto">
              <a:xfrm>
                <a:off x="2212349" y="3780249"/>
                <a:ext cx="252873" cy="469882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1407755" y="3948989"/>
                <a:ext cx="0" cy="15057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2" name="Connecteur droit 21"/>
              <p:cNvCxnSpPr>
                <a:stCxn id="15" idx="4"/>
              </p:cNvCxnSpPr>
              <p:nvPr/>
            </p:nvCxnSpPr>
            <p:spPr bwMode="auto">
              <a:xfrm flipH="1">
                <a:off x="6751930" y="3892007"/>
                <a:ext cx="109728" cy="35398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3" name="Connecteur droit 22"/>
              <p:cNvCxnSpPr/>
              <p:nvPr/>
            </p:nvCxnSpPr>
            <p:spPr bwMode="auto">
              <a:xfrm flipV="1">
                <a:off x="7905749" y="3097970"/>
                <a:ext cx="215291" cy="238802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4" name="ZoneTexte 23"/>
              <p:cNvSpPr txBox="1"/>
              <p:nvPr/>
            </p:nvSpPr>
            <p:spPr>
              <a:xfrm>
                <a:off x="5871011" y="4192102"/>
                <a:ext cx="12013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</a:rPr>
                  <a:t>Faraday </a:t>
                </a:r>
                <a:r>
                  <a:rPr lang="fr-FR" sz="1200" b="1" dirty="0" err="1" smtClean="0">
                    <a:solidFill>
                      <a:srgbClr val="FF0000"/>
                    </a:solidFill>
                  </a:rPr>
                  <a:t>cup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397653" y="4119326"/>
                <a:ext cx="12013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</a:rPr>
                  <a:t>Faraday </a:t>
                </a:r>
                <a:r>
                  <a:rPr lang="fr-FR" sz="1200" b="1" dirty="0" err="1" smtClean="0">
                    <a:solidFill>
                      <a:srgbClr val="FF0000"/>
                    </a:solidFill>
                  </a:rPr>
                  <a:t>cup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359311" y="2832030"/>
                <a:ext cx="13314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>
                    <a:solidFill>
                      <a:srgbClr val="FF0000"/>
                    </a:solidFill>
                  </a:rPr>
                  <a:t>Emittance-meter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Rectangle à coins arrondis 26"/>
              <p:cNvSpPr/>
              <p:nvPr/>
            </p:nvSpPr>
            <p:spPr bwMode="auto">
              <a:xfrm>
                <a:off x="4081883" y="3006547"/>
                <a:ext cx="1660550" cy="262890"/>
              </a:xfrm>
              <a:prstGeom prst="roundRect">
                <a:avLst>
                  <a:gd name="adj" fmla="val 11564"/>
                </a:avLst>
              </a:prstGeom>
              <a:solidFill>
                <a:srgbClr val="FFC000">
                  <a:alpha val="3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496696" y="3006547"/>
                <a:ext cx="97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0070C0"/>
                    </a:solidFill>
                  </a:rPr>
                  <a:t>RFQ </a:t>
                </a:r>
                <a:r>
                  <a:rPr lang="fr-FR" sz="1200" b="1" dirty="0" err="1" smtClean="0">
                    <a:solidFill>
                      <a:srgbClr val="0070C0"/>
                    </a:solidFill>
                  </a:rPr>
                  <a:t>cooler</a:t>
                </a:r>
                <a:endParaRPr lang="fr-FR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9" name="Connecteur droit 28"/>
              <p:cNvCxnSpPr/>
              <p:nvPr/>
            </p:nvCxnSpPr>
            <p:spPr bwMode="auto">
              <a:xfrm>
                <a:off x="8295438" y="3714900"/>
                <a:ext cx="75711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3" name="ZoneTexte 12"/>
            <p:cNvSpPr txBox="1"/>
            <p:nvPr/>
          </p:nvSpPr>
          <p:spPr>
            <a:xfrm>
              <a:off x="8288406" y="3539229"/>
              <a:ext cx="559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Beam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Transmission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90616"/>
              </p:ext>
            </p:extLst>
          </p:nvPr>
        </p:nvGraphicFramePr>
        <p:xfrm>
          <a:off x="513829" y="1464913"/>
          <a:ext cx="8397329" cy="429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1064803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Ions K+ @ 5KeV - Pressure=1 Pa – RF </a:t>
            </a:r>
            <a:r>
              <a:rPr lang="fr-FR" sz="2000" b="1" dirty="0" err="1"/>
              <a:t>frequency</a:t>
            </a:r>
            <a:r>
              <a:rPr lang="fr-FR" sz="2000" b="1" dirty="0"/>
              <a:t>= 3,5 MHz</a:t>
            </a:r>
            <a:r>
              <a:rPr lang="fr-FR" sz="2000" b="1" baseline="300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3" y="5931127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Same</a:t>
            </a:r>
            <a:r>
              <a:rPr lang="fr-FR" b="1" dirty="0" smtClean="0"/>
              <a:t> </a:t>
            </a:r>
            <a:r>
              <a:rPr lang="fr-FR" b="1" dirty="0" err="1" smtClean="0"/>
              <a:t>kind</a:t>
            </a:r>
            <a:r>
              <a:rPr lang="fr-FR" b="1" dirty="0" smtClean="0"/>
              <a:t> of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were</a:t>
            </a:r>
            <a:r>
              <a:rPr lang="fr-FR" b="1" dirty="0" smtClean="0"/>
              <a:t> </a:t>
            </a:r>
            <a:r>
              <a:rPr lang="fr-FR" b="1" dirty="0" err="1" smtClean="0"/>
              <a:t>obtained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heavier</a:t>
            </a:r>
            <a:r>
              <a:rPr lang="fr-FR" b="1" dirty="0" smtClean="0"/>
              <a:t> ion (</a:t>
            </a:r>
            <a:r>
              <a:rPr lang="fr-FR" b="1" dirty="0" err="1" smtClean="0"/>
              <a:t>Ceasium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947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latin typeface="Arial Rounded MT Bold" panose="020F0704030504030204" pitchFamily="34" charset="0"/>
              </a:rPr>
              <a:t>Emittance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61926"/>
              </p:ext>
            </p:extLst>
          </p:nvPr>
        </p:nvGraphicFramePr>
        <p:xfrm>
          <a:off x="1361182" y="1607318"/>
          <a:ext cx="6336705" cy="2499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5050"/>
                <a:gridCol w="2009366"/>
                <a:gridCol w="2592289"/>
              </a:tblGrid>
              <a:tr h="72343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Ion </a:t>
                      </a:r>
                      <a:r>
                        <a:rPr lang="fr-FR" sz="2000" dirty="0" err="1" smtClean="0"/>
                        <a:t>beam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intensity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smtClean="0"/>
                        <a:t>(</a:t>
                      </a:r>
                      <a:r>
                        <a:rPr lang="fr-FR" sz="2000" dirty="0" err="1" smtClean="0"/>
                        <a:t>nA</a:t>
                      </a:r>
                      <a:r>
                        <a:rPr lang="fr-FR" sz="2000" dirty="0" smtClean="0"/>
                        <a:t>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Transmission</a:t>
                      </a:r>
                      <a:r>
                        <a:rPr lang="fr-FR" sz="2000" baseline="0" dirty="0" smtClean="0"/>
                        <a:t> (</a:t>
                      </a:r>
                      <a:r>
                        <a:rPr lang="fr-FR" sz="2000" dirty="0" smtClean="0"/>
                        <a:t>%)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Transverse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err="1" smtClean="0"/>
                        <a:t>emittance</a:t>
                      </a:r>
                      <a:r>
                        <a:rPr lang="fr-FR" sz="2000" dirty="0" smtClean="0"/>
                        <a:t> </a:t>
                      </a:r>
                    </a:p>
                    <a:p>
                      <a:pPr algn="ctr"/>
                      <a:r>
                        <a:rPr lang="fr-FR" sz="2000" dirty="0" smtClean="0"/>
                        <a:t>@ 60 </a:t>
                      </a:r>
                      <a:r>
                        <a:rPr lang="fr-FR" sz="2000" dirty="0" err="1" smtClean="0"/>
                        <a:t>keV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smtClean="0"/>
                        <a:t>(</a:t>
                      </a:r>
                      <a:r>
                        <a:rPr lang="fr-FR" sz="2000" dirty="0" err="1" smtClean="0"/>
                        <a:t>mm.mrad</a:t>
                      </a:r>
                      <a:r>
                        <a:rPr lang="fr-FR" sz="2000" dirty="0" smtClean="0"/>
                        <a:t>)</a:t>
                      </a:r>
                    </a:p>
                  </a:txBody>
                  <a:tcPr/>
                </a:tc>
              </a:tr>
              <a:tr h="3951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50 </a:t>
                      </a:r>
                      <a:r>
                        <a:rPr lang="fr-FR" sz="2000" dirty="0" err="1" smtClean="0"/>
                        <a:t>nA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74,2 %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2,09</a:t>
                      </a:r>
                      <a:endParaRPr lang="fr-FR" sz="2000" dirty="0"/>
                    </a:p>
                  </a:txBody>
                  <a:tcPr/>
                </a:tc>
              </a:tr>
              <a:tr h="3951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500 </a:t>
                      </a:r>
                      <a:r>
                        <a:rPr lang="fr-FR" sz="2000" dirty="0" err="1" smtClean="0"/>
                        <a:t>nA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76,2 %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2,17</a:t>
                      </a:r>
                    </a:p>
                  </a:txBody>
                  <a:tcPr/>
                </a:tc>
              </a:tr>
              <a:tr h="3951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1000nA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76,4 %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2,21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02305" y="1019757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Ions K+ @ </a:t>
            </a:r>
            <a:r>
              <a:rPr lang="fr-FR" sz="2000" dirty="0" smtClean="0"/>
              <a:t>5KeV - Pressure=1 Pa – RF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= 3,5 MHz</a:t>
            </a:r>
            <a:r>
              <a:rPr lang="fr-FR" sz="2000" baseline="30000" dirty="0" smtClean="0"/>
              <a:t> </a:t>
            </a:r>
            <a:endParaRPr lang="fr-FR" sz="2000" baseline="30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973" y="4370120"/>
            <a:ext cx="1647346" cy="20908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58" y="4269559"/>
            <a:ext cx="2520137" cy="21914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60" y="4370120"/>
            <a:ext cx="1891749" cy="1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65186" y="442542"/>
            <a:ext cx="817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i="1" dirty="0" err="1" smtClean="0"/>
              <a:t>Energy</a:t>
            </a:r>
            <a:r>
              <a:rPr lang="fr-FR" sz="2000" b="1" i="1" dirty="0" smtClean="0"/>
              <a:t> spread </a:t>
            </a:r>
            <a:r>
              <a:rPr lang="fr-FR" sz="2000" b="1" i="1" dirty="0" err="1" smtClean="0"/>
              <a:t>measurement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with</a:t>
            </a:r>
            <a:r>
              <a:rPr lang="fr-FR" sz="2000" b="1" i="1" dirty="0" smtClean="0"/>
              <a:t> a </a:t>
            </a:r>
            <a:r>
              <a:rPr lang="fr-FR" sz="2000" b="1" i="1" dirty="0" err="1" smtClean="0"/>
              <a:t>dedicated</a:t>
            </a:r>
            <a:r>
              <a:rPr lang="fr-FR" sz="2000" b="1" i="1" dirty="0" smtClean="0"/>
              <a:t> detector. 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5576" y="1203068"/>
            <a:ext cx="3334757" cy="1718703"/>
            <a:chOff x="207402" y="1598912"/>
            <a:chExt cx="3709120" cy="21080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59" y="1598912"/>
              <a:ext cx="2591963" cy="190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1828615" y="3399191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 smtClean="0"/>
                <a:t>Detector </a:t>
              </a:r>
              <a:r>
                <a:rPr lang="fr-FR" sz="1400" b="1" i="1" dirty="0" err="1"/>
                <a:t>p</a:t>
              </a:r>
              <a:r>
                <a:rPr lang="fr-FR" sz="1400" b="1" i="1" dirty="0" err="1" smtClean="0"/>
                <a:t>rinciple</a:t>
              </a:r>
              <a:endParaRPr lang="fr-FR" sz="1400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07402" y="1982160"/>
              <a:ext cx="1361559" cy="45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Beam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160223" y="1061848"/>
            <a:ext cx="2796153" cy="1898994"/>
            <a:chOff x="4788024" y="1593707"/>
            <a:chExt cx="2796153" cy="18989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593707"/>
              <a:ext cx="1758287" cy="175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6239032" y="2550695"/>
              <a:ext cx="781240" cy="7200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546311" y="2217367"/>
              <a:ext cx="1037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Beam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205774" y="3184924"/>
              <a:ext cx="101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 smtClean="0"/>
                <a:t>Detector</a:t>
              </a:r>
              <a:endParaRPr lang="fr-FR" sz="1400" b="1" i="1" dirty="0"/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74937"/>
              </p:ext>
            </p:extLst>
          </p:nvPr>
        </p:nvGraphicFramePr>
        <p:xfrm>
          <a:off x="2183063" y="3575323"/>
          <a:ext cx="4931795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5411"/>
                <a:gridCol w="1440160"/>
                <a:gridCol w="2016224"/>
              </a:tblGrid>
              <a:tr h="73830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Ion </a:t>
                      </a:r>
                      <a:r>
                        <a:rPr lang="fr-FR" sz="1600" dirty="0" err="1" smtClean="0"/>
                        <a:t>beam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err="1" smtClean="0"/>
                        <a:t>intensity</a:t>
                      </a:r>
                      <a:r>
                        <a:rPr lang="fr-FR" sz="1600" dirty="0" smtClean="0"/>
                        <a:t> (</a:t>
                      </a:r>
                      <a:r>
                        <a:rPr lang="fr-FR" sz="1600" dirty="0" err="1" smtClean="0"/>
                        <a:t>nA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Transmission </a:t>
                      </a:r>
                    </a:p>
                    <a:p>
                      <a:pPr algn="ctr"/>
                      <a:r>
                        <a:rPr lang="fr-FR" sz="1600" dirty="0" smtClean="0"/>
                        <a:t>(%)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err="1" smtClean="0"/>
                        <a:t>sigmaE</a:t>
                      </a:r>
                      <a:r>
                        <a:rPr lang="fr-FR" sz="1600" baseline="0" dirty="0" smtClean="0"/>
                        <a:t> of l</a:t>
                      </a:r>
                      <a:r>
                        <a:rPr lang="fr-FR" sz="1600" dirty="0" smtClean="0"/>
                        <a:t>ongitudinal </a:t>
                      </a:r>
                    </a:p>
                    <a:p>
                      <a:pPr algn="ctr"/>
                      <a:r>
                        <a:rPr lang="fr-FR" sz="1600" dirty="0" err="1" smtClean="0"/>
                        <a:t>energy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spread</a:t>
                      </a:r>
                      <a:r>
                        <a:rPr lang="fr-FR" sz="1600" baseline="0" dirty="0" smtClean="0"/>
                        <a:t> (eV)</a:t>
                      </a:r>
                      <a:endParaRPr lang="fr-FR" sz="1600" dirty="0"/>
                    </a:p>
                  </a:txBody>
                  <a:tcPr/>
                </a:tc>
              </a:tr>
              <a:tr h="32161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0.7</a:t>
                      </a:r>
                      <a:endParaRPr lang="fr-FR" sz="1600" b="1" dirty="0"/>
                    </a:p>
                  </a:txBody>
                  <a:tcPr/>
                </a:tc>
              </a:tr>
              <a:tr h="32161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</a:t>
                      </a:r>
                      <a:endParaRPr lang="fr-FR" sz="1600" b="1" dirty="0"/>
                    </a:p>
                  </a:txBody>
                  <a:tcPr/>
                </a:tc>
              </a:tr>
              <a:tr h="32161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1.1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7443127" y="4817375"/>
            <a:ext cx="13019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 smtClean="0"/>
              <a:t>sensitivity</a:t>
            </a:r>
            <a:r>
              <a:rPr lang="fr-FR" sz="1400" dirty="0" smtClean="0"/>
              <a:t> ~0.6eV</a:t>
            </a:r>
            <a:endParaRPr lang="fr-FR" sz="1400" dirty="0"/>
          </a:p>
        </p:txBody>
      </p:sp>
      <p:sp>
        <p:nvSpPr>
          <p:cNvPr id="19" name="Accolade fermante 18"/>
          <p:cNvSpPr/>
          <p:nvPr/>
        </p:nvSpPr>
        <p:spPr>
          <a:xfrm>
            <a:off x="7150101" y="4403039"/>
            <a:ext cx="228092" cy="10441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95137" y="3308972"/>
            <a:ext cx="471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Ions </a:t>
            </a:r>
            <a:r>
              <a:rPr lang="fr-FR" sz="1400" dirty="0" smtClean="0"/>
              <a:t>Cs+ @ 5KeV, RFQ setup: Pressure @ 2Pa &amp; RF @ 3.5 MHz</a:t>
            </a:r>
            <a:r>
              <a:rPr lang="fr-FR" sz="1400" baseline="30000" dirty="0" smtClean="0"/>
              <a:t> </a:t>
            </a:r>
            <a:endParaRPr lang="fr-FR" sz="1400" baseline="30000" dirty="0"/>
          </a:p>
        </p:txBody>
      </p:sp>
      <p:sp>
        <p:nvSpPr>
          <p:cNvPr id="22" name="Ellipse 21"/>
          <p:cNvSpPr/>
          <p:nvPr/>
        </p:nvSpPr>
        <p:spPr>
          <a:xfrm>
            <a:off x="7366421" y="4679438"/>
            <a:ext cx="1378685" cy="62176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/>
          <p:cNvCxnSpPr>
            <a:endCxn id="22" idx="0"/>
          </p:cNvCxnSpPr>
          <p:nvPr/>
        </p:nvCxnSpPr>
        <p:spPr>
          <a:xfrm rot="16200000" flipH="1">
            <a:off x="6357861" y="2981535"/>
            <a:ext cx="2258552" cy="1137253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151620" y="31243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50342" y="5733256"/>
            <a:ext cx="56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 in </a:t>
            </a:r>
            <a:r>
              <a:rPr lang="fr-FR" b="1" dirty="0" err="1" smtClean="0">
                <a:solidFill>
                  <a:srgbClr val="0070C0"/>
                </a:solidFill>
              </a:rPr>
              <a:t>within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specs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236" y="1293469"/>
            <a:ext cx="4515299" cy="2569024"/>
          </a:xfrm>
          <a:prstGeom prst="roundRect">
            <a:avLst>
              <a:gd name="adj" fmla="val 66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Emittance:  ≤ 3 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fr-FR" dirty="0" err="1">
                <a:solidFill>
                  <a:schemeClr val="tx1"/>
                </a:solidFill>
              </a:rPr>
              <a:t>mm.mrad</a:t>
            </a:r>
            <a:endParaRPr lang="fr-FR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 smtClean="0">
                <a:solidFill>
                  <a:schemeClr val="tx1"/>
                </a:solidFill>
              </a:rPr>
              <a:t>Energy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Spread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1eV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Transmission  for 1µAe:</a:t>
            </a:r>
            <a:endParaRPr lang="fr-FR" dirty="0">
              <a:solidFill>
                <a:schemeClr val="tx1"/>
              </a:solidFill>
            </a:endParaRPr>
          </a:p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20 % </a:t>
            </a:r>
            <a:r>
              <a:rPr lang="fr-FR" dirty="0" smtClean="0">
                <a:solidFill>
                  <a:schemeClr val="tx1"/>
                </a:solidFill>
              </a:rPr>
              <a:t>for m </a:t>
            </a:r>
            <a:r>
              <a:rPr lang="fr-FR" dirty="0">
                <a:solidFill>
                  <a:schemeClr val="tx1"/>
                </a:solidFill>
              </a:rPr>
              <a:t>≈ 12 UMA</a:t>
            </a:r>
          </a:p>
          <a:p>
            <a:pPr marL="1657350" lvl="6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40 % </a:t>
            </a:r>
            <a:r>
              <a:rPr lang="fr-FR" dirty="0" smtClean="0">
                <a:solidFill>
                  <a:schemeClr val="tx1"/>
                </a:solidFill>
              </a:rPr>
              <a:t>for m </a:t>
            </a:r>
            <a:r>
              <a:rPr lang="fr-FR" dirty="0">
                <a:solidFill>
                  <a:schemeClr val="tx1"/>
                </a:solidFill>
              </a:rPr>
              <a:t>≈ 40 UMA</a:t>
            </a:r>
          </a:p>
          <a:p>
            <a:pPr marL="1657350" lvl="6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60 % </a:t>
            </a:r>
            <a:r>
              <a:rPr lang="fr-FR" dirty="0" smtClean="0">
                <a:solidFill>
                  <a:schemeClr val="tx1"/>
                </a:solidFill>
              </a:rPr>
              <a:t>for </a:t>
            </a:r>
            <a:r>
              <a:rPr lang="fr-FR" dirty="0">
                <a:solidFill>
                  <a:schemeClr val="tx1"/>
                </a:solidFill>
              </a:rPr>
              <a:t>m </a:t>
            </a:r>
            <a:r>
              <a:rPr lang="fr-FR" dirty="0" smtClean="0">
                <a:solidFill>
                  <a:schemeClr val="tx1"/>
                </a:solidFill>
              </a:rPr>
              <a:t>≥ </a:t>
            </a:r>
            <a:r>
              <a:rPr lang="fr-FR" dirty="0">
                <a:solidFill>
                  <a:schemeClr val="tx1"/>
                </a:solidFill>
              </a:rPr>
              <a:t>90 UMA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Performance/</a:t>
            </a:r>
            <a:r>
              <a:rPr lang="fr-FR" sz="2000" b="1" i="1" dirty="0" err="1">
                <a:latin typeface="Arial Rounded MT Bold" panose="020F0704030504030204" pitchFamily="34" charset="0"/>
              </a:rPr>
              <a:t>R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equirements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29535" y="1388472"/>
            <a:ext cx="5928464" cy="1891189"/>
          </a:xfrm>
          <a:prstGeom prst="roundRect">
            <a:avLst>
              <a:gd name="adj" fmla="val 66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Emittance:  </a:t>
            </a:r>
            <a:r>
              <a:rPr lang="fr-FR" dirty="0" smtClean="0">
                <a:solidFill>
                  <a:schemeClr val="tx1"/>
                </a:solidFill>
              </a:rPr>
              <a:t> 2 </a:t>
            </a:r>
            <a:r>
              <a:rPr lang="el-GR" dirty="0" smtClean="0">
                <a:solidFill>
                  <a:schemeClr val="tx1"/>
                </a:solidFill>
              </a:rPr>
              <a:t>π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mm.mrad</a:t>
            </a:r>
            <a:endParaRPr lang="fr-FR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 smtClean="0">
                <a:solidFill>
                  <a:schemeClr val="tx1"/>
                </a:solidFill>
              </a:rPr>
              <a:t>Energy</a:t>
            </a:r>
            <a:r>
              <a:rPr lang="fr-FR" dirty="0" smtClean="0">
                <a:solidFill>
                  <a:schemeClr val="tx1"/>
                </a:solidFill>
              </a:rPr>
              <a:t> Spread: ~1eV</a:t>
            </a:r>
            <a:endParaRPr lang="fr-FR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Transmission  for 1µAe:~70%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1"/>
                </a:solidFill>
              </a:rPr>
              <a:t> ( mass 40 to 130)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1542" y="407203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B=20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58192" y="4072039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B=35… </a:t>
            </a:r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specs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1542" y="4957350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Still</a:t>
            </a:r>
            <a:endParaRPr lang="fr-FR" dirty="0" smtClean="0"/>
          </a:p>
          <a:p>
            <a:r>
              <a:rPr lang="fr-FR" dirty="0" smtClean="0"/>
              <a:t>Real test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HRS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31542" y="1127051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Requirements</a:t>
            </a:r>
            <a:r>
              <a:rPr lang="fr-FR" dirty="0" smtClean="0"/>
              <a:t>				</a:t>
            </a:r>
            <a:r>
              <a:rPr lang="fr-FR" dirty="0" err="1" smtClean="0"/>
              <a:t>Present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9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latin typeface="Arial Rounded MT Bold" panose="020F0704030504030204" pitchFamily="34" charset="0"/>
              </a:rPr>
              <a:t>Nuclear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environment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5844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cooler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located</a:t>
            </a:r>
            <a:r>
              <a:rPr lang="fr-FR" b="1" dirty="0" smtClean="0"/>
              <a:t> in a </a:t>
            </a:r>
            <a:r>
              <a:rPr lang="fr-FR" b="1" dirty="0" err="1" smtClean="0"/>
              <a:t>yellow</a:t>
            </a:r>
            <a:r>
              <a:rPr lang="fr-FR" b="1" dirty="0" smtClean="0"/>
              <a:t> zone and </a:t>
            </a:r>
            <a:r>
              <a:rPr lang="fr-FR" b="1" dirty="0" err="1" smtClean="0"/>
              <a:t>its</a:t>
            </a:r>
            <a:r>
              <a:rPr lang="fr-FR" b="1" dirty="0" smtClean="0"/>
              <a:t> design 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adapted</a:t>
            </a:r>
            <a:endParaRPr lang="fr-FR" b="1" dirty="0"/>
          </a:p>
          <a:p>
            <a:r>
              <a:rPr lang="fr-FR" b="1" dirty="0" smtClean="0"/>
              <a:t>to the </a:t>
            </a:r>
            <a:r>
              <a:rPr lang="fr-FR" b="1" dirty="0" err="1" smtClean="0"/>
              <a:t>heavy</a:t>
            </a:r>
            <a:r>
              <a:rPr lang="fr-FR" b="1" dirty="0" smtClean="0"/>
              <a:t> radiation environnent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Maintenance, </a:t>
            </a:r>
            <a:r>
              <a:rPr lang="fr-FR" b="1" dirty="0" err="1" smtClean="0"/>
              <a:t>continuous</a:t>
            </a:r>
            <a:r>
              <a:rPr lang="fr-FR" b="1" dirty="0" smtClean="0"/>
              <a:t> confinement , </a:t>
            </a:r>
            <a:r>
              <a:rPr lang="fr-FR" b="1" dirty="0" err="1" smtClean="0"/>
              <a:t>vinyl</a:t>
            </a:r>
            <a:r>
              <a:rPr lang="fr-FR" b="1" dirty="0" smtClean="0"/>
              <a:t> </a:t>
            </a:r>
            <a:r>
              <a:rPr lang="fr-FR" b="1" dirty="0" err="1" smtClean="0"/>
              <a:t>sleeve</a:t>
            </a:r>
            <a:r>
              <a:rPr lang="fr-FR" b="1" dirty="0" smtClean="0"/>
              <a:t> </a:t>
            </a:r>
            <a:r>
              <a:rPr lang="fr-FR" b="1" dirty="0" err="1" smtClean="0"/>
              <a:t>mounting</a:t>
            </a:r>
            <a:r>
              <a:rPr lang="fr-FR" b="1" dirty="0" smtClean="0"/>
              <a:t>…</a:t>
            </a:r>
          </a:p>
          <a:p>
            <a:endParaRPr lang="fr-FR" b="1" dirty="0"/>
          </a:p>
          <a:p>
            <a:r>
              <a:rPr lang="fr-FR" b="1" dirty="0" smtClean="0"/>
              <a:t>	</a:t>
            </a:r>
            <a:r>
              <a:rPr lang="fr-FR" b="1" dirty="0" err="1"/>
              <a:t>limited</a:t>
            </a:r>
            <a:r>
              <a:rPr lang="fr-FR" b="1" dirty="0"/>
              <a:t> time for </a:t>
            </a:r>
            <a:r>
              <a:rPr lang="fr-FR" b="1" dirty="0" err="1" smtClean="0"/>
              <a:t>repairs</a:t>
            </a:r>
            <a:r>
              <a:rPr lang="fr-FR" b="1" dirty="0" smtClean="0"/>
              <a:t> Quick </a:t>
            </a:r>
            <a:r>
              <a:rPr lang="fr-FR" b="1" dirty="0" err="1" smtClean="0"/>
              <a:t>connectors</a:t>
            </a:r>
            <a:r>
              <a:rPr lang="fr-FR" b="1" dirty="0" smtClean="0"/>
              <a:t>,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err="1" smtClean="0"/>
              <a:t>Robustness</a:t>
            </a:r>
            <a:r>
              <a:rPr lang="fr-FR" b="1" dirty="0" smtClean="0"/>
              <a:t>, as simple as possible to </a:t>
            </a:r>
            <a:r>
              <a:rPr lang="fr-FR" b="1" dirty="0" err="1" smtClean="0"/>
              <a:t>limit</a:t>
            </a:r>
            <a:r>
              <a:rPr lang="fr-FR" b="1" dirty="0" smtClean="0"/>
              <a:t> </a:t>
            </a:r>
            <a:r>
              <a:rPr lang="fr-FR" b="1" dirty="0" err="1" smtClean="0"/>
              <a:t>failure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	</a:t>
            </a:r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recycling</a:t>
            </a:r>
            <a:r>
              <a:rPr lang="fr-FR" b="1" dirty="0" smtClean="0"/>
              <a:t> </a:t>
            </a:r>
            <a:r>
              <a:rPr lang="fr-FR" b="1" dirty="0" err="1" smtClean="0"/>
              <a:t>feasability</a:t>
            </a:r>
            <a:r>
              <a:rPr lang="fr-FR" b="1" dirty="0" smtClean="0"/>
              <a:t> ok,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tested</a:t>
            </a:r>
            <a:r>
              <a:rPr lang="fr-FR" b="1" dirty="0" smtClean="0"/>
              <a:t> on the </a:t>
            </a:r>
            <a:r>
              <a:rPr lang="fr-FR" b="1" dirty="0" err="1" smtClean="0"/>
              <a:t>device</a:t>
            </a:r>
            <a:r>
              <a:rPr lang="fr-FR" b="1" dirty="0" smtClean="0"/>
              <a:t> and ions</a:t>
            </a:r>
          </a:p>
          <a:p>
            <a:endParaRPr lang="fr-FR" b="1" dirty="0"/>
          </a:p>
          <a:p>
            <a:r>
              <a:rPr lang="fr-FR" b="1" dirty="0" smtClean="0"/>
              <a:t>	</a:t>
            </a:r>
            <a:r>
              <a:rPr lang="fr-FR" b="1" dirty="0" err="1"/>
              <a:t>D</a:t>
            </a:r>
            <a:r>
              <a:rPr lang="fr-FR" b="1" dirty="0" err="1" smtClean="0"/>
              <a:t>eported</a:t>
            </a:r>
            <a:r>
              <a:rPr lang="fr-FR" b="1" dirty="0" smtClean="0"/>
              <a:t> </a:t>
            </a:r>
            <a:r>
              <a:rPr lang="fr-FR" b="1" dirty="0" err="1" smtClean="0"/>
              <a:t>electronics</a:t>
            </a:r>
            <a:r>
              <a:rPr lang="fr-FR" b="1" dirty="0" smtClean="0"/>
              <a:t> (slow control)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390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476672"/>
            <a:ext cx="216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rial Rounded MT Bold" panose="020F0704030504030204" pitchFamily="34" charset="0"/>
              </a:rPr>
              <a:t>Technologies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3178" y="1340768"/>
            <a:ext cx="33303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-Simulations</a:t>
            </a:r>
          </a:p>
          <a:p>
            <a:r>
              <a:rPr lang="fr-FR" sz="2400" b="1" dirty="0" smtClean="0"/>
              <a:t>-</a:t>
            </a:r>
            <a:r>
              <a:rPr lang="fr-FR" sz="2400" b="1" dirty="0" err="1" smtClean="0"/>
              <a:t>Mechanical</a:t>
            </a:r>
            <a:r>
              <a:rPr lang="fr-FR" sz="2400" b="1" dirty="0" smtClean="0"/>
              <a:t> design</a:t>
            </a:r>
          </a:p>
          <a:p>
            <a:r>
              <a:rPr lang="fr-FR" sz="2400" b="1" dirty="0" smtClean="0"/>
              <a:t>-RF </a:t>
            </a:r>
            <a:r>
              <a:rPr lang="fr-FR" sz="2400" b="1" dirty="0" err="1" smtClean="0"/>
              <a:t>electronics</a:t>
            </a:r>
            <a:endParaRPr lang="fr-FR" sz="2400" b="1" dirty="0" smtClean="0"/>
          </a:p>
          <a:p>
            <a:r>
              <a:rPr lang="fr-FR" sz="2400" b="1" dirty="0" smtClean="0"/>
              <a:t>-High Voltage</a:t>
            </a:r>
          </a:p>
          <a:p>
            <a:r>
              <a:rPr lang="fr-FR" sz="2400" b="1" dirty="0" smtClean="0"/>
              <a:t>-Vacuum </a:t>
            </a:r>
            <a:r>
              <a:rPr lang="fr-FR" sz="2400" b="1" dirty="0" err="1" smtClean="0"/>
              <a:t>calculations</a:t>
            </a:r>
            <a:endParaRPr lang="fr-FR" sz="2400" b="1" dirty="0" smtClean="0"/>
          </a:p>
          <a:p>
            <a:r>
              <a:rPr lang="fr-FR" sz="2400" b="1" dirty="0" smtClean="0"/>
              <a:t>-Diagnostics</a:t>
            </a:r>
          </a:p>
          <a:p>
            <a:r>
              <a:rPr lang="fr-FR" sz="2400" b="1" dirty="0" smtClean="0"/>
              <a:t>-Slow </a:t>
            </a:r>
            <a:r>
              <a:rPr lang="fr-FR" sz="2400" b="1" dirty="0" smtClean="0"/>
              <a:t>control</a:t>
            </a:r>
          </a:p>
          <a:p>
            <a:r>
              <a:rPr lang="fr-FR" sz="2400" b="1" dirty="0" smtClean="0"/>
              <a:t>…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67046" y="4849421"/>
            <a:ext cx="143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=</a:t>
            </a:r>
          </a:p>
          <a:p>
            <a:pPr algn="ctr"/>
            <a:r>
              <a:rPr lang="fr-FR" sz="2400" b="1" dirty="0" smtClean="0"/>
              <a:t>PEOPLE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33549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77245" y="258156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latin typeface="Arial Rounded MT Bold" panose="020F0704030504030204" pitchFamily="34" charset="0"/>
              </a:rPr>
              <a:t>Nuclear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environment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0021" y="133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10" descr="Cooler_3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974882"/>
            <a:ext cx="3528392" cy="20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681" y="1926266"/>
            <a:ext cx="4886821" cy="4279656"/>
          </a:xfrm>
          <a:prstGeom prst="rect">
            <a:avLst/>
          </a:prstGeom>
        </p:spPr>
      </p:pic>
      <p:pic>
        <p:nvPicPr>
          <p:cNvPr id="10" name="Imag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02" y="1067994"/>
            <a:ext cx="4428492" cy="28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63116" y="120147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Some</a:t>
            </a:r>
            <a:r>
              <a:rPr lang="fr-FR" dirty="0" smtClean="0"/>
              <a:t> solutions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Picture 34" descr="Emi_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95736" y="527308"/>
            <a:ext cx="155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 smtClean="0">
                <a:latin typeface="Arial Rounded MT Bold" panose="020F0704030504030204" pitchFamily="34" charset="0"/>
              </a:rPr>
              <a:t>Debuncher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1691516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a </a:t>
            </a:r>
            <a:r>
              <a:rPr lang="fr-FR" b="1" dirty="0" err="1" smtClean="0"/>
              <a:t>bunches</a:t>
            </a:r>
            <a:r>
              <a:rPr lang="fr-FR" b="1" dirty="0" smtClean="0"/>
              <a:t> to a </a:t>
            </a:r>
            <a:r>
              <a:rPr lang="fr-FR" b="1" dirty="0" err="1" smtClean="0"/>
              <a:t>continuous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008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37" y="1988840"/>
            <a:ext cx="8271113" cy="4320480"/>
          </a:xfrm>
          <a:prstGeom prst="rect">
            <a:avLst/>
          </a:prstGeom>
        </p:spPr>
      </p:pic>
      <p:pic>
        <p:nvPicPr>
          <p:cNvPr id="7" name="Picture 34" descr="Emi_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25472" y="265628"/>
            <a:ext cx="182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latin typeface="Arial Rounded MT Bold" panose="020F0704030504030204" pitchFamily="34" charset="0"/>
              </a:rPr>
              <a:t>Debuncher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1124744"/>
            <a:ext cx="441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a </a:t>
            </a:r>
            <a:r>
              <a:rPr lang="fr-FR" b="1" dirty="0" err="1" smtClean="0"/>
              <a:t>bunches</a:t>
            </a:r>
            <a:r>
              <a:rPr lang="fr-FR" b="1" dirty="0" smtClean="0"/>
              <a:t> to a </a:t>
            </a:r>
            <a:r>
              <a:rPr lang="fr-FR" b="1" dirty="0" err="1" smtClean="0"/>
              <a:t>continuous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err="1" smtClean="0"/>
              <a:t>Principle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137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77245" y="258156"/>
            <a:ext cx="490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Emilie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debuncher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quadrupole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structure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34" descr="Emi_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622" y="926046"/>
            <a:ext cx="6577744" cy="37822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98" y="4805868"/>
            <a:ext cx="4300192" cy="13495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69837" y="6155417"/>
            <a:ext cx="395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The </a:t>
            </a:r>
            <a:r>
              <a:rPr lang="fr-FR" sz="1400" b="1" dirty="0" err="1" smtClean="0"/>
              <a:t>quadrupole</a:t>
            </a:r>
            <a:r>
              <a:rPr lang="fr-FR" sz="1400" b="1" dirty="0" smtClean="0"/>
              <a:t> structure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wiring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4313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b="1" smtClean="0"/>
              <a:pPr/>
              <a:t>34</a:t>
            </a:fld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88036" y="132495"/>
            <a:ext cx="49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RF system 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20" y="1091528"/>
            <a:ext cx="4865104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42699" y="470282"/>
            <a:ext cx="463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Production of RF voltages on the </a:t>
            </a:r>
            <a:r>
              <a:rPr lang="fr-FR" b="1" dirty="0" err="1" smtClean="0"/>
              <a:t>quadrupole</a:t>
            </a:r>
            <a:endParaRPr lang="fr-FR" b="1" dirty="0" smtClean="0"/>
          </a:p>
        </p:txBody>
      </p:sp>
      <p:sp>
        <p:nvSpPr>
          <p:cNvPr id="27" name="Flèche droite 26"/>
          <p:cNvSpPr/>
          <p:nvPr/>
        </p:nvSpPr>
        <p:spPr>
          <a:xfrm>
            <a:off x="4313480" y="2050426"/>
            <a:ext cx="553078" cy="743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02" y="3952402"/>
            <a:ext cx="4908677" cy="23929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593131" y="4525818"/>
            <a:ext cx="351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fr-FR" sz="1600" b="1" dirty="0" err="1" smtClean="0"/>
              <a:t>Frequency</a:t>
            </a:r>
            <a:r>
              <a:rPr lang="fr-FR" sz="1600" b="1" dirty="0" smtClean="0"/>
              <a:t> range:  2MHz to 6 MHz</a:t>
            </a:r>
          </a:p>
          <a:p>
            <a:endParaRPr lang="fr-FR" sz="1600" b="1" dirty="0" smtClean="0"/>
          </a:p>
          <a:p>
            <a:pPr marL="171450" indent="-171450">
              <a:buFont typeface="Wingdings" pitchFamily="2" charset="2"/>
              <a:buChar char="Ø"/>
            </a:pPr>
            <a:r>
              <a:rPr lang="fr-FR" sz="1600" b="1" dirty="0" smtClean="0"/>
              <a:t>Voltage range: (pic to pic) : 0  to 2.4kV</a:t>
            </a:r>
          </a:p>
          <a:p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246909" y="3524347"/>
            <a:ext cx="427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Principle</a:t>
            </a:r>
            <a:r>
              <a:rPr lang="fr-FR" sz="1400" b="1" dirty="0" smtClean="0"/>
              <a:t> of the production system RF 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642699" y="4156486"/>
            <a:ext cx="3152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Vrf</a:t>
            </a:r>
            <a:r>
              <a:rPr lang="fr-FR" b="1" dirty="0" smtClean="0"/>
              <a:t>: </a:t>
            </a:r>
            <a:r>
              <a:rPr lang="fr-FR" b="1" dirty="0" smtClean="0"/>
              <a:t>450Vpp @ </a:t>
            </a:r>
            <a:r>
              <a:rPr lang="fr-FR" b="1" dirty="0" smtClean="0"/>
              <a:t>4MHz</a:t>
            </a:r>
            <a:endParaRPr lang="fr-FR" b="1" dirty="0"/>
          </a:p>
        </p:txBody>
      </p:sp>
      <p:pic>
        <p:nvPicPr>
          <p:cNvPr id="34" name="Picture 34" descr="Emi_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093" y="1371414"/>
            <a:ext cx="3779047" cy="190277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995874" y="3243827"/>
            <a:ext cx="227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RF circuit on the test </a:t>
            </a:r>
            <a:r>
              <a:rPr lang="fr-FR" sz="1400" b="1" dirty="0" err="1" smtClean="0"/>
              <a:t>bench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189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68" y="3994768"/>
            <a:ext cx="1804670" cy="243967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73462" y="4189916"/>
            <a:ext cx="2152005" cy="2168147"/>
            <a:chOff x="395804" y="4303361"/>
            <a:chExt cx="2129142" cy="19758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04" y="4303361"/>
              <a:ext cx="2129142" cy="19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4401108"/>
              <a:ext cx="1692188" cy="1230821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1" y="86035"/>
            <a:ext cx="1388532" cy="759296"/>
          </a:xfrm>
          <a:prstGeom prst="rect">
            <a:avLst/>
          </a:prstGeom>
        </p:spPr>
      </p:pic>
      <p:pic>
        <p:nvPicPr>
          <p:cNvPr id="4" name="Picture 34" descr="Emi_0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434" y="1731451"/>
            <a:ext cx="1584176" cy="743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30652" y="1731451"/>
            <a:ext cx="1617832" cy="751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10869" y="1731451"/>
            <a:ext cx="1743385" cy="743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272" y="2868768"/>
            <a:ext cx="1944216" cy="8262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68" y="2972467"/>
            <a:ext cx="1584176" cy="7225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51403" y="1720356"/>
            <a:ext cx="1719409" cy="743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9" descr="Emi_04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304" y="4453662"/>
            <a:ext cx="2124236" cy="15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7321867" y="3481300"/>
            <a:ext cx="1724" cy="1059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141468" y="3481300"/>
            <a:ext cx="0" cy="9559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323591" y="391119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26747" y="392099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135050" y="3901499"/>
            <a:ext cx="324036" cy="2425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979450" y="3902802"/>
            <a:ext cx="324036" cy="2425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 vers le bas 27"/>
          <p:cNvSpPr/>
          <p:nvPr/>
        </p:nvSpPr>
        <p:spPr>
          <a:xfrm>
            <a:off x="1273725" y="2542784"/>
            <a:ext cx="257859" cy="36004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3223982" y="2554454"/>
            <a:ext cx="257859" cy="36004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244223" y="3573156"/>
            <a:ext cx="42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x</a:t>
            </a:r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31" name="Flèche vers le bas 30"/>
          <p:cNvSpPr/>
          <p:nvPr/>
        </p:nvSpPr>
        <p:spPr>
          <a:xfrm>
            <a:off x="5228035" y="2542784"/>
            <a:ext cx="257859" cy="36004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571370" y="1737833"/>
            <a:ext cx="1601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8 </a:t>
            </a:r>
            <a:r>
              <a:rPr lang="fr-FR" sz="1400" b="1" dirty="0" err="1" smtClean="0"/>
              <a:t>channels</a:t>
            </a:r>
            <a:r>
              <a:rPr lang="fr-FR" sz="1400" b="1" dirty="0" smtClean="0"/>
              <a:t> voltage </a:t>
            </a:r>
          </a:p>
          <a:p>
            <a:pPr algn="ctr"/>
            <a:r>
              <a:rPr lang="fr-FR" sz="1400" b="1" dirty="0" smtClean="0"/>
              <a:t>Amplifier 500V</a:t>
            </a:r>
          </a:p>
          <a:p>
            <a:pPr algn="ctr"/>
            <a:r>
              <a:rPr lang="fr-FR" sz="1400" b="1" dirty="0" smtClean="0"/>
              <a:t>G=50 &amp; BW=15KHz</a:t>
            </a:r>
            <a:endParaRPr lang="fr-FR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570261" y="1845555"/>
            <a:ext cx="156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2x4 </a:t>
            </a:r>
            <a:r>
              <a:rPr lang="fr-FR" sz="1400" b="1" dirty="0" err="1" smtClean="0"/>
              <a:t>channels</a:t>
            </a:r>
            <a:r>
              <a:rPr lang="fr-FR" sz="1400" b="1" dirty="0" smtClean="0"/>
              <a:t> AWG</a:t>
            </a:r>
          </a:p>
          <a:p>
            <a:pPr algn="ctr"/>
            <a:r>
              <a:rPr lang="fr-FR" sz="1400" b="1" dirty="0" smtClean="0"/>
              <a:t>LECROY </a:t>
            </a:r>
            <a:r>
              <a:rPr lang="fr-FR" sz="1400" b="1" dirty="0" err="1" smtClean="0"/>
              <a:t>ArbStudio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95401" y="1789235"/>
            <a:ext cx="135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Sequencer</a:t>
            </a:r>
            <a:r>
              <a:rPr lang="fr-FR" sz="1400" b="1" dirty="0" smtClean="0"/>
              <a:t>:</a:t>
            </a:r>
          </a:p>
          <a:p>
            <a:pPr algn="ctr"/>
            <a:r>
              <a:rPr lang="fr-FR" sz="1400" b="1" dirty="0" err="1" smtClean="0"/>
              <a:t>delay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generator</a:t>
            </a:r>
            <a:endParaRPr lang="fr-FR" sz="1400" b="1" dirty="0"/>
          </a:p>
        </p:txBody>
      </p:sp>
      <p:sp>
        <p:nvSpPr>
          <p:cNvPr id="35" name="Flèche vers le bas 34"/>
          <p:cNvSpPr/>
          <p:nvPr/>
        </p:nvSpPr>
        <p:spPr>
          <a:xfrm rot="16200000">
            <a:off x="2227584" y="1962881"/>
            <a:ext cx="257859" cy="34827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rot="16200000">
            <a:off x="4196090" y="1947734"/>
            <a:ext cx="257859" cy="34827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 rot="16200000">
            <a:off x="6467363" y="1779833"/>
            <a:ext cx="257859" cy="68407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981825" y="1830607"/>
            <a:ext cx="171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Wired</a:t>
            </a:r>
            <a:r>
              <a:rPr lang="fr-FR" sz="1400" b="1" dirty="0" smtClean="0"/>
              <a:t> splitter</a:t>
            </a:r>
          </a:p>
          <a:p>
            <a:pPr algn="ctr"/>
            <a:r>
              <a:rPr lang="fr-FR" sz="1400" b="1" dirty="0" smtClean="0"/>
              <a:t>8 -&gt; 23 </a:t>
            </a:r>
            <a:r>
              <a:rPr lang="fr-FR" sz="1400" b="1" dirty="0" err="1" smtClean="0"/>
              <a:t>channels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1712900" y="292586"/>
            <a:ext cx="599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Debunching</a:t>
            </a:r>
            <a:r>
              <a:rPr lang="fr-FR" sz="2000" b="1" i="1" dirty="0" smtClean="0"/>
              <a:t> voltage </a:t>
            </a:r>
            <a:r>
              <a:rPr lang="fr-FR" sz="2000" b="1" i="1" dirty="0" err="1" smtClean="0"/>
              <a:t>ramps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generator</a:t>
            </a:r>
            <a:endParaRPr lang="fr-FR" sz="20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0522" y="1066365"/>
            <a:ext cx="51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Goal: </a:t>
            </a:r>
            <a:r>
              <a:rPr lang="fr-FR" b="1" dirty="0" err="1" smtClean="0"/>
              <a:t>Produce</a:t>
            </a:r>
            <a:r>
              <a:rPr lang="fr-FR" b="1" dirty="0" smtClean="0"/>
              <a:t> 8 voltages </a:t>
            </a:r>
            <a:r>
              <a:rPr lang="fr-FR" b="1" dirty="0" err="1" smtClean="0"/>
              <a:t>ramps</a:t>
            </a:r>
            <a:r>
              <a:rPr lang="fr-FR" b="1" dirty="0" smtClean="0"/>
              <a:t> (up to 100v/ms) </a:t>
            </a:r>
            <a:endParaRPr lang="fr-FR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472508" y="2972467"/>
            <a:ext cx="1798931" cy="554907"/>
            <a:chOff x="4529535" y="2955906"/>
            <a:chExt cx="1798931" cy="55490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9535" y="2955906"/>
              <a:ext cx="1798931" cy="554907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575159" y="3034997"/>
              <a:ext cx="385080" cy="446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en angle 56"/>
          <p:cNvCxnSpPr>
            <a:stCxn id="1028" idx="3"/>
          </p:cNvCxnSpPr>
          <p:nvPr/>
        </p:nvCxnSpPr>
        <p:spPr>
          <a:xfrm flipV="1">
            <a:off x="2525467" y="3536076"/>
            <a:ext cx="523528" cy="173791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787231" y="4151691"/>
            <a:ext cx="59950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err="1" smtClean="0"/>
              <a:t>optical</a:t>
            </a:r>
            <a:endParaRPr lang="fr-FR" sz="1400" b="1" dirty="0" smtClean="0"/>
          </a:p>
          <a:p>
            <a:pPr algn="ctr"/>
            <a:r>
              <a:rPr lang="fr-FR" sz="1400" b="1" dirty="0" err="1" smtClean="0"/>
              <a:t>fiber</a:t>
            </a:r>
            <a:endParaRPr lang="fr-FR" sz="1400" b="1" dirty="0" smtClean="0"/>
          </a:p>
          <a:p>
            <a:pPr algn="ctr"/>
            <a:r>
              <a:rPr lang="fr-FR" sz="1400" b="1" dirty="0" err="1" smtClean="0"/>
              <a:t>link</a:t>
            </a:r>
            <a:endParaRPr lang="fr-FR" sz="1400" b="1" dirty="0" smtClean="0"/>
          </a:p>
        </p:txBody>
      </p:sp>
      <p:sp>
        <p:nvSpPr>
          <p:cNvPr id="1024" name="Flèche vers le bas 1023"/>
          <p:cNvSpPr/>
          <p:nvPr/>
        </p:nvSpPr>
        <p:spPr>
          <a:xfrm>
            <a:off x="4976321" y="3527375"/>
            <a:ext cx="577157" cy="431892"/>
          </a:xfrm>
          <a:prstGeom prst="downArrow">
            <a:avLst/>
          </a:prstGeom>
          <a:gradFill flip="none" rotWithShape="1">
            <a:gsLst>
              <a:gs pos="0">
                <a:srgbClr val="FFFFFF"/>
              </a:gs>
              <a:gs pos="0">
                <a:srgbClr val="7D8496"/>
              </a:gs>
              <a:gs pos="100000">
                <a:srgbClr val="E6E6E6"/>
              </a:gs>
              <a:gs pos="0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vers le bas 67"/>
          <p:cNvSpPr/>
          <p:nvPr/>
        </p:nvSpPr>
        <p:spPr>
          <a:xfrm>
            <a:off x="7659566" y="2528396"/>
            <a:ext cx="257859" cy="60779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7727422" y="4571735"/>
            <a:ext cx="0" cy="249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7495417" y="4320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700" y="3136186"/>
            <a:ext cx="2753878" cy="29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b="1" smtClean="0"/>
              <a:pPr/>
              <a:t>36</a:t>
            </a:fld>
            <a:endParaRPr lang="fr-FR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033717" y="248054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Tests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bench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(May-</a:t>
            </a:r>
            <a:r>
              <a:rPr lang="fr-FR" sz="2000" b="1" i="1" dirty="0" err="1">
                <a:latin typeface="Arial Rounded MT Bold" panose="020F0704030504030204" pitchFamily="34" charset="0"/>
              </a:rPr>
              <a:t>J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une</a:t>
            </a:r>
            <a:r>
              <a:rPr lang="fr-FR" sz="2000" b="1" i="1" dirty="0" smtClean="0">
                <a:latin typeface="Arial Rounded MT Bold" panose="020F0704030504030204" pitchFamily="34" charset="0"/>
              </a:rPr>
              <a:t> 2015)</a:t>
            </a:r>
          </a:p>
        </p:txBody>
      </p:sp>
      <p:pic>
        <p:nvPicPr>
          <p:cNvPr id="14" name="Picture 34" descr="Emi_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28870" y="3697214"/>
            <a:ext cx="45725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Emilie </a:t>
            </a:r>
            <a:r>
              <a:rPr lang="fr-FR" sz="1400" b="1" dirty="0" err="1" smtClean="0"/>
              <a:t>debuncher</a:t>
            </a:r>
            <a:r>
              <a:rPr lang="fr-FR" sz="1400" b="1" dirty="0" smtClean="0"/>
              <a:t> in </a:t>
            </a:r>
            <a:r>
              <a:rPr lang="fr-FR" sz="1400" b="1" dirty="0" err="1" smtClean="0"/>
              <a:t>SHIRaC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vaccum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chamber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63550" y="6061844"/>
            <a:ext cx="13403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Test </a:t>
            </a:r>
            <a:r>
              <a:rPr lang="fr-FR" sz="1400" b="1" dirty="0" err="1" smtClean="0"/>
              <a:t>bunch</a:t>
            </a:r>
            <a:endParaRPr lang="fr-FR" sz="1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24" y="1142455"/>
            <a:ext cx="5037770" cy="24497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42455"/>
            <a:ext cx="3276364" cy="4837709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3995936" y="2541402"/>
            <a:ext cx="710233" cy="955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097770" y="2416802"/>
            <a:ext cx="293275" cy="4947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929586" y="4185084"/>
            <a:ext cx="2382273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3375198" y="4761148"/>
            <a:ext cx="12328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08004" y="457648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Debunching</a:t>
            </a:r>
            <a:r>
              <a:rPr lang="fr-FR" b="1" dirty="0"/>
              <a:t> voltage </a:t>
            </a:r>
            <a:r>
              <a:rPr lang="fr-FR" b="1" dirty="0" err="1" smtClean="0"/>
              <a:t>ramps</a:t>
            </a:r>
            <a:r>
              <a:rPr lang="fr-FR" b="1" dirty="0" smtClean="0"/>
              <a:t> </a:t>
            </a:r>
            <a:r>
              <a:rPr lang="fr-FR" b="1" dirty="0" err="1"/>
              <a:t>generator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5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180" y="2011631"/>
            <a:ext cx="8564135" cy="204752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228661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</a:rPr>
              <a:t>Injection and extraction </a:t>
            </a:r>
            <a:r>
              <a:rPr lang="fr-FR" sz="2000" b="1" i="1" dirty="0" err="1" smtClean="0">
                <a:latin typeface="Arial Rounded MT Bold" panose="020F0704030504030204" pitchFamily="34" charset="0"/>
              </a:rPr>
              <a:t>lenses</a:t>
            </a:r>
            <a:endParaRPr lang="fr-FR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1" y="86035"/>
            <a:ext cx="1388532" cy="759296"/>
          </a:xfrm>
          <a:prstGeom prst="rect">
            <a:avLst/>
          </a:prstGeom>
        </p:spPr>
      </p:pic>
      <p:pic>
        <p:nvPicPr>
          <p:cNvPr id="10" name="Picture 34" descr="Emi_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084705" y="4422619"/>
            <a:ext cx="3862223" cy="1663065"/>
            <a:chOff x="0" y="0"/>
            <a:chExt cx="6135123" cy="1868805"/>
          </a:xfrm>
        </p:grpSpPr>
        <p:grpSp>
          <p:nvGrpSpPr>
            <p:cNvPr id="11" name="Groupe 10"/>
            <p:cNvGrpSpPr/>
            <p:nvPr/>
          </p:nvGrpSpPr>
          <p:grpSpPr>
            <a:xfrm>
              <a:off x="265814" y="0"/>
              <a:ext cx="5869309" cy="1868805"/>
              <a:chOff x="2457565" y="0"/>
              <a:chExt cx="5884433" cy="1869287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7565" y="0"/>
                <a:ext cx="5833241" cy="18692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ZoneTexte 38"/>
              <p:cNvSpPr txBox="1"/>
              <p:nvPr/>
            </p:nvSpPr>
            <p:spPr>
              <a:xfrm>
                <a:off x="5572421" y="919025"/>
                <a:ext cx="2768689" cy="34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fr-FR" sz="1400" b="1" kern="12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Transmission: 95</a:t>
                </a:r>
                <a:r>
                  <a:rPr lang="fr-FR" sz="1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fr-FR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ZoneTexte 55"/>
              <p:cNvSpPr txBox="1"/>
              <p:nvPr/>
            </p:nvSpPr>
            <p:spPr>
              <a:xfrm>
                <a:off x="5457022" y="2275"/>
                <a:ext cx="2884976" cy="34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fr-FR" sz="1400" b="1" kern="12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Transmission: 45</a:t>
                </a:r>
                <a:r>
                  <a:rPr lang="fr-FR" sz="1400" b="1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fr-FR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" name="Zone de texte 317"/>
            <p:cNvSpPr txBox="1">
              <a:spLocks noChangeArrowheads="1"/>
            </p:cNvSpPr>
            <p:nvPr/>
          </p:nvSpPr>
          <p:spPr bwMode="auto">
            <a:xfrm>
              <a:off x="0" y="0"/>
              <a:ext cx="266700" cy="240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 de texte 318"/>
            <p:cNvSpPr txBox="1">
              <a:spLocks noChangeArrowheads="1"/>
            </p:cNvSpPr>
            <p:nvPr/>
          </p:nvSpPr>
          <p:spPr bwMode="auto">
            <a:xfrm>
              <a:off x="0" y="925033"/>
              <a:ext cx="266700" cy="240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292114" y="4738310"/>
            <a:ext cx="34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Transmission </a:t>
            </a:r>
            <a:r>
              <a:rPr lang="fr-FR" sz="1400" b="1" dirty="0" err="1" smtClean="0">
                <a:solidFill>
                  <a:srgbClr val="FF0000"/>
                </a:solidFill>
              </a:rPr>
              <a:t>with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SHIRaC</a:t>
            </a:r>
            <a:r>
              <a:rPr lang="fr-FR" sz="1400" b="1" dirty="0" smtClean="0"/>
              <a:t> extraction </a:t>
            </a:r>
            <a:r>
              <a:rPr lang="fr-FR" sz="1400" b="1" dirty="0" err="1" smtClean="0"/>
              <a:t>lenses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08212" y="5540306"/>
            <a:ext cx="385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Transmission </a:t>
            </a:r>
            <a:r>
              <a:rPr lang="fr-FR" sz="1400" b="1" dirty="0" err="1" smtClean="0">
                <a:solidFill>
                  <a:srgbClr val="FF0000"/>
                </a:solidFill>
              </a:rPr>
              <a:t>without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SHIRaC</a:t>
            </a:r>
            <a:r>
              <a:rPr lang="fr-FR" sz="1400" b="1" dirty="0" smtClean="0"/>
              <a:t> extraction </a:t>
            </a:r>
            <a:r>
              <a:rPr lang="fr-FR" sz="1400" b="1" dirty="0" err="1" smtClean="0"/>
              <a:t>lenses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373223" y="6085684"/>
            <a:ext cx="34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SIMION simulations (by Emil </a:t>
            </a:r>
            <a:r>
              <a:rPr lang="fr-FR" sz="1400" b="1" dirty="0" err="1" smtClean="0"/>
              <a:t>Traykov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3371" y="2860058"/>
            <a:ext cx="121923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084168" y="2531340"/>
            <a:ext cx="2551224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227410" y="3382024"/>
            <a:ext cx="224910" cy="109364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699667" y="4905164"/>
            <a:ext cx="40913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712494" y="5694195"/>
            <a:ext cx="3963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115616" y="2998558"/>
            <a:ext cx="7831312" cy="1052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ultiplier 28"/>
          <p:cNvSpPr/>
          <p:nvPr/>
        </p:nvSpPr>
        <p:spPr>
          <a:xfrm>
            <a:off x="6993249" y="2428143"/>
            <a:ext cx="764070" cy="1144873"/>
          </a:xfrm>
          <a:prstGeom prst="mathMultiply">
            <a:avLst>
              <a:gd name="adj1" fmla="val 6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454464" y="1411923"/>
            <a:ext cx="2214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Extraction </a:t>
            </a:r>
            <a:r>
              <a:rPr lang="fr-FR" sz="1400" b="1" dirty="0" err="1" smtClean="0"/>
              <a:t>ground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electrode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7561588" y="1703854"/>
            <a:ext cx="450648" cy="116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601166" y="2768575"/>
            <a:ext cx="6262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Exit area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940308" y="2779200"/>
            <a:ext cx="7241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Entrance area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209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18645" y="6460981"/>
            <a:ext cx="589857" cy="365125"/>
          </a:xfrm>
          <a:prstGeom prst="rect">
            <a:avLst/>
          </a:prstGeom>
        </p:spPr>
        <p:txBody>
          <a:bodyPr/>
          <a:lstStyle/>
          <a:p>
            <a:fld id="{D2A56826-8DF6-42B5-9D88-D0AB2737B7A1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3" name="Imag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0873" y="3521049"/>
            <a:ext cx="6335045" cy="2959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580283" y="689607"/>
            <a:ext cx="6089650" cy="0"/>
          </a:xfrm>
          <a:prstGeom prst="line">
            <a:avLst/>
          </a:prstGeom>
          <a:noFill/>
          <a:ln w="47625">
            <a:solidFill>
              <a:srgbClr val="404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00223" y="257889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4040FF"/>
                </a:solidFill>
              </a:rPr>
              <a:t>First </a:t>
            </a:r>
            <a:r>
              <a:rPr lang="fr-FR" sz="2000" b="1" dirty="0" err="1" smtClean="0">
                <a:solidFill>
                  <a:srgbClr val="4040FF"/>
                </a:solidFill>
              </a:rPr>
              <a:t>debunching</a:t>
            </a:r>
            <a:r>
              <a:rPr lang="fr-FR" sz="2000" b="1" dirty="0" smtClean="0">
                <a:solidFill>
                  <a:srgbClr val="4040FF"/>
                </a:solidFill>
              </a:rPr>
              <a:t> signal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1" y="86035"/>
            <a:ext cx="1388532" cy="759296"/>
          </a:xfrm>
          <a:prstGeom prst="rect">
            <a:avLst/>
          </a:prstGeom>
        </p:spPr>
      </p:pic>
      <p:pic>
        <p:nvPicPr>
          <p:cNvPr id="7" name="Picture 34" descr="Emi_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7" y="102939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0144" y="1723610"/>
            <a:ext cx="2448272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1623" y="1045215"/>
            <a:ext cx="7365610" cy="207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9478" y="1454013"/>
            <a:ext cx="9947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Ion source</a:t>
            </a:r>
            <a:endParaRPr lang="fr-FR" sz="1200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88736" y="1349786"/>
            <a:ext cx="7378109" cy="1704544"/>
            <a:chOff x="2179156" y="2968181"/>
            <a:chExt cx="6774419" cy="1510049"/>
          </a:xfrm>
        </p:grpSpPr>
        <p:sp>
          <p:nvSpPr>
            <p:cNvPr id="13" name="Ellipse 12"/>
            <p:cNvSpPr/>
            <p:nvPr/>
          </p:nvSpPr>
          <p:spPr bwMode="auto">
            <a:xfrm>
              <a:off x="2190632" y="3322767"/>
              <a:ext cx="672999" cy="724205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3330767" y="3559461"/>
              <a:ext cx="219457" cy="250817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7938736" y="3559461"/>
              <a:ext cx="207002" cy="251516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8672080" y="3449473"/>
              <a:ext cx="281495" cy="470791"/>
            </a:xfrm>
            <a:prstGeom prst="round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 bwMode="auto">
            <a:xfrm flipH="1">
              <a:off x="7938736" y="3818648"/>
              <a:ext cx="119093" cy="441034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>
              <a:stCxn id="14" idx="4"/>
            </p:cNvCxnSpPr>
            <p:nvPr/>
          </p:nvCxnSpPr>
          <p:spPr bwMode="auto">
            <a:xfrm>
              <a:off x="3440496" y="3810278"/>
              <a:ext cx="109728" cy="449404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/>
            <p:nvPr/>
          </p:nvCxnSpPr>
          <p:spPr bwMode="auto">
            <a:xfrm flipH="1" flipV="1">
              <a:off x="2179156" y="3246750"/>
              <a:ext cx="144030" cy="16579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3065781" y="4232838"/>
              <a:ext cx="1201398" cy="24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Faraday </a:t>
              </a:r>
              <a:r>
                <a:rPr lang="fr-FR" sz="1200" b="1" i="1" dirty="0" err="1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cup</a:t>
              </a:r>
              <a:endParaRPr lang="fr-FR" sz="1200" b="1" i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 bwMode="auto">
            <a:xfrm flipH="1">
              <a:off x="2251171" y="4129370"/>
              <a:ext cx="533766" cy="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6" name="ZoneTexte 25"/>
            <p:cNvSpPr txBox="1"/>
            <p:nvPr/>
          </p:nvSpPr>
          <p:spPr>
            <a:xfrm>
              <a:off x="4894055" y="2968181"/>
              <a:ext cx="979725" cy="24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 err="1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Debuncher</a:t>
              </a:r>
              <a:endParaRPr lang="fr-FR" sz="1200" b="1" i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729925" y="2722943"/>
            <a:ext cx="1214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Ion </a:t>
            </a:r>
            <a:r>
              <a:rPr lang="fr-FR" sz="12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beam</a:t>
            </a:r>
            <a:endParaRPr lang="fr-FR" sz="12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3576347" y="2298412"/>
            <a:ext cx="0" cy="50562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4878215" y="2298411"/>
            <a:ext cx="0" cy="47892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6601619" y="2795156"/>
            <a:ext cx="939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Faraday </a:t>
            </a:r>
            <a:r>
              <a:rPr lang="fr-FR" sz="1200" b="1" i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cup</a:t>
            </a:r>
            <a:endParaRPr lang="fr-FR" sz="1200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29250" y="2508512"/>
            <a:ext cx="699665" cy="27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700mm</a:t>
            </a:r>
            <a:endParaRPr lang="fr-FR" sz="10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97950" y="2764378"/>
            <a:ext cx="105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HV </a:t>
            </a:r>
            <a:r>
              <a:rPr lang="fr-FR" sz="14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platform</a:t>
            </a:r>
            <a:endParaRPr lang="fr-FR" sz="1400" i="1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576347" y="2722943"/>
            <a:ext cx="1301868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 flipH="1">
            <a:off x="7999262" y="2462194"/>
            <a:ext cx="1" cy="185285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ZoneTexte 36"/>
          <p:cNvSpPr txBox="1"/>
          <p:nvPr/>
        </p:nvSpPr>
        <p:spPr>
          <a:xfrm>
            <a:off x="7803995" y="2665768"/>
            <a:ext cx="475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Mcp</a:t>
            </a:r>
            <a:endParaRPr lang="fr-FR" sz="1200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6323" y="2035695"/>
            <a:ext cx="180048" cy="21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735822" y="2028771"/>
            <a:ext cx="92776" cy="21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3112296" y="1333222"/>
            <a:ext cx="2199061" cy="1732951"/>
          </a:xfrm>
          <a:prstGeom prst="roundRect">
            <a:avLst>
              <a:gd name="adj" fmla="val 11564"/>
            </a:avLst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12674" y="862015"/>
            <a:ext cx="499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Experimental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beam</a:t>
            </a:r>
            <a:r>
              <a:rPr lang="fr-FR" sz="1600" b="1" dirty="0" smtClean="0"/>
              <a:t> line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859092" y="1003041"/>
            <a:ext cx="133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Quadripole</a:t>
            </a:r>
            <a:r>
              <a:rPr lang="fr-FR" sz="12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triplet</a:t>
            </a:r>
            <a:endParaRPr lang="fr-FR" sz="1200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 bwMode="auto">
          <a:xfrm flipH="1" flipV="1">
            <a:off x="6338510" y="1280040"/>
            <a:ext cx="187892" cy="737183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52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28"/>
          <p:cNvGrpSpPr>
            <a:grpSpLocks/>
          </p:cNvGrpSpPr>
          <p:nvPr/>
        </p:nvGrpSpPr>
        <p:grpSpPr bwMode="auto">
          <a:xfrm>
            <a:off x="290147" y="2205039"/>
            <a:ext cx="1504950" cy="2390775"/>
            <a:chOff x="35496" y="2420888"/>
            <a:chExt cx="1630395" cy="2391504"/>
          </a:xfrm>
        </p:grpSpPr>
        <p:grpSp>
          <p:nvGrpSpPr>
            <p:cNvPr id="4446" name="Group 59"/>
            <p:cNvGrpSpPr>
              <a:grpSpLocks/>
            </p:cNvGrpSpPr>
            <p:nvPr/>
          </p:nvGrpSpPr>
          <p:grpSpPr bwMode="auto">
            <a:xfrm>
              <a:off x="35496" y="2420888"/>
              <a:ext cx="1630395" cy="2391504"/>
              <a:chOff x="5724128" y="836712"/>
              <a:chExt cx="2598430" cy="5328592"/>
            </a:xfrm>
          </p:grpSpPr>
          <p:pic>
            <p:nvPicPr>
              <p:cNvPr id="4448" name="Picture 60" descr="cell_no_grid.png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724128" y="836712"/>
                <a:ext cx="2598430" cy="532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24008" y="5291357"/>
                <a:ext cx="743854" cy="321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/>
              </a:p>
            </p:txBody>
          </p:sp>
        </p:grpSp>
        <p:sp>
          <p:nvSpPr>
            <p:cNvPr id="17" name="Rectangle 426"/>
            <p:cNvSpPr/>
            <p:nvPr/>
          </p:nvSpPr>
          <p:spPr>
            <a:xfrm>
              <a:off x="834025" y="3573764"/>
              <a:ext cx="144465" cy="503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</p:grpSp>
      <p:grpSp>
        <p:nvGrpSpPr>
          <p:cNvPr id="4099" name="Group 64"/>
          <p:cNvGrpSpPr>
            <a:grpSpLocks/>
          </p:cNvGrpSpPr>
          <p:nvPr/>
        </p:nvGrpSpPr>
        <p:grpSpPr bwMode="auto">
          <a:xfrm>
            <a:off x="1378928" y="4581526"/>
            <a:ext cx="562975" cy="854135"/>
            <a:chOff x="2045115" y="4652264"/>
            <a:chExt cx="610975" cy="855090"/>
          </a:xfrm>
        </p:grpSpPr>
        <p:cxnSp>
          <p:nvCxnSpPr>
            <p:cNvPr id="21" name="Straight Connector 10"/>
            <p:cNvCxnSpPr/>
            <p:nvPr/>
          </p:nvCxnSpPr>
          <p:spPr>
            <a:xfrm>
              <a:off x="2304337" y="4652264"/>
              <a:ext cx="0" cy="427516"/>
            </a:xfrm>
            <a:prstGeom prst="line">
              <a:avLst/>
            </a:prstGeom>
            <a:ln w="762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"/>
            <p:cNvCxnSpPr/>
            <p:nvPr/>
          </p:nvCxnSpPr>
          <p:spPr>
            <a:xfrm>
              <a:off x="2304337" y="4815960"/>
              <a:ext cx="0" cy="427514"/>
            </a:xfrm>
            <a:prstGeom prst="line">
              <a:avLst/>
            </a:prstGeom>
            <a:ln w="762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2"/>
            <p:cNvSpPr txBox="1"/>
            <p:nvPr/>
          </p:nvSpPr>
          <p:spPr>
            <a:xfrm>
              <a:off x="2045115" y="5106797"/>
              <a:ext cx="610975" cy="4005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Symbol" pitchFamily="18" charset="2"/>
                </a:rPr>
                <a:t>l</a:t>
              </a:r>
              <a:r>
                <a:rPr lang="en-US" sz="2000" baseline="-25000" dirty="0">
                  <a:solidFill>
                    <a:srgbClr val="00B0F0"/>
                  </a:solidFill>
                  <a:latin typeface="+mj-lt"/>
                </a:rPr>
                <a:t>1</a:t>
              </a:r>
              <a:r>
                <a:rPr lang="en-US" sz="2000" baseline="-25000" dirty="0">
                  <a:latin typeface="+mj-lt"/>
                </a:rPr>
                <a:t>,</a:t>
              </a:r>
              <a:r>
                <a:rPr lang="en-US" sz="2000" baseline="-25000" dirty="0">
                  <a:solidFill>
                    <a:srgbClr val="FFC000"/>
                  </a:solidFill>
                  <a:latin typeface="+mj-lt"/>
                </a:rPr>
                <a:t>2</a:t>
              </a:r>
              <a:endParaRPr lang="en-US" sz="2000" baseline="-25000" dirty="0">
                <a:solidFill>
                  <a:srgbClr val="FFC000"/>
                </a:solidFill>
                <a:latin typeface="Symbol" pitchFamily="18" charset="2"/>
              </a:endParaRPr>
            </a:p>
          </p:txBody>
        </p:sp>
      </p:grpSp>
      <p:grpSp>
        <p:nvGrpSpPr>
          <p:cNvPr id="4100" name="Group 65"/>
          <p:cNvGrpSpPr>
            <a:grpSpLocks/>
          </p:cNvGrpSpPr>
          <p:nvPr/>
        </p:nvGrpSpPr>
        <p:grpSpPr bwMode="auto">
          <a:xfrm>
            <a:off x="1884485" y="4437064"/>
            <a:ext cx="531935" cy="1468894"/>
            <a:chOff x="2810081" y="4648190"/>
            <a:chExt cx="575832" cy="1469540"/>
          </a:xfrm>
        </p:grpSpPr>
        <p:grpSp>
          <p:nvGrpSpPr>
            <p:cNvPr id="4436" name="Group 7"/>
            <p:cNvGrpSpPr>
              <a:grpSpLocks/>
            </p:cNvGrpSpPr>
            <p:nvPr/>
          </p:nvGrpSpPr>
          <p:grpSpPr bwMode="auto">
            <a:xfrm>
              <a:off x="2810081" y="4648190"/>
              <a:ext cx="575832" cy="936105"/>
              <a:chOff x="3640494" y="4427983"/>
              <a:chExt cx="657144" cy="936105"/>
            </a:xfrm>
          </p:grpSpPr>
          <p:sp>
            <p:nvSpPr>
              <p:cNvPr id="4438" name="Pentagon 46"/>
              <p:cNvSpPr>
                <a:spLocks noChangeArrowheads="1"/>
              </p:cNvSpPr>
              <p:nvPr/>
            </p:nvSpPr>
            <p:spPr bwMode="auto">
              <a:xfrm rot="5400000" flipH="1">
                <a:off x="3779507" y="4367982"/>
                <a:ext cx="384053" cy="504056"/>
              </a:xfrm>
              <a:prstGeom prst="homePlat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en-US" altLang="fr-FR" sz="2000"/>
              </a:p>
            </p:txBody>
          </p:sp>
          <p:sp>
            <p:nvSpPr>
              <p:cNvPr id="28" name="Trapezoid 47"/>
              <p:cNvSpPr/>
              <p:nvPr/>
            </p:nvSpPr>
            <p:spPr bwMode="auto">
              <a:xfrm rot="10800000">
                <a:off x="3720148" y="4817091"/>
                <a:ext cx="503267" cy="287465"/>
              </a:xfrm>
              <a:prstGeom prst="trapezoid">
                <a:avLst>
                  <a:gd name="adj" fmla="val 39330"/>
                </a:avLst>
              </a:prstGeom>
              <a:solidFill>
                <a:srgbClr val="FFC000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29" name="Oval 48"/>
              <p:cNvSpPr/>
              <p:nvPr/>
            </p:nvSpPr>
            <p:spPr bwMode="auto">
              <a:xfrm>
                <a:off x="3640494" y="4763092"/>
                <a:ext cx="657144" cy="4605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4441" name="Rectangle 29"/>
              <p:cNvSpPr>
                <a:spLocks noChangeArrowheads="1"/>
              </p:cNvSpPr>
              <p:nvPr/>
            </p:nvSpPr>
            <p:spPr bwMode="auto">
              <a:xfrm>
                <a:off x="3902188" y="5148082"/>
                <a:ext cx="144016" cy="21600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en-US" altLang="fr-FR" sz="2000"/>
              </a:p>
            </p:txBody>
          </p:sp>
          <p:sp>
            <p:nvSpPr>
              <p:cNvPr id="31" name="Oval 50"/>
              <p:cNvSpPr/>
              <p:nvPr/>
            </p:nvSpPr>
            <p:spPr bwMode="auto">
              <a:xfrm>
                <a:off x="3828766" y="5099791"/>
                <a:ext cx="289650" cy="4764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Arial" charset="0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2943331" y="5512170"/>
              <a:ext cx="442582" cy="6055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Symbol" pitchFamily="18" charset="2"/>
                </a:rPr>
                <a:t>l</a:t>
              </a:r>
              <a:r>
                <a:rPr lang="en-US" sz="2000" baseline="-25000" dirty="0">
                  <a:latin typeface="+mj-lt"/>
                </a:rPr>
                <a:t>2</a:t>
              </a:r>
              <a:endParaRPr lang="en-US" sz="2000" baseline="-25000" dirty="0">
                <a:latin typeface="Symbol" pitchFamily="18" charset="2"/>
              </a:endParaRPr>
            </a:p>
          </p:txBody>
        </p:sp>
      </p:grp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3919905" y="5373688"/>
            <a:ext cx="410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2000">
                <a:latin typeface="Symbol" pitchFamily="18" charset="2"/>
              </a:rPr>
              <a:t>l</a:t>
            </a:r>
            <a:r>
              <a:rPr lang="en-US" altLang="fr-FR" sz="2000" baseline="-25000">
                <a:latin typeface="Symbol" pitchFamily="18" charset="2"/>
              </a:rPr>
              <a:t>1</a:t>
            </a:r>
          </a:p>
        </p:txBody>
      </p:sp>
      <p:sp>
        <p:nvSpPr>
          <p:cNvPr id="33" name="Right Arrow 17"/>
          <p:cNvSpPr/>
          <p:nvPr/>
        </p:nvSpPr>
        <p:spPr>
          <a:xfrm rot="5400000">
            <a:off x="7653766" y="4168348"/>
            <a:ext cx="341312" cy="4469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" name="Right Arrow 19"/>
          <p:cNvSpPr/>
          <p:nvPr/>
        </p:nvSpPr>
        <p:spPr>
          <a:xfrm>
            <a:off x="356089" y="3429001"/>
            <a:ext cx="230065" cy="3032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104" name="TextBox 22"/>
          <p:cNvSpPr txBox="1">
            <a:spLocks noChangeArrowheads="1"/>
          </p:cNvSpPr>
          <p:nvPr/>
        </p:nvSpPr>
        <p:spPr bwMode="auto">
          <a:xfrm>
            <a:off x="7272705" y="4643438"/>
            <a:ext cx="1287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towards DESIR</a:t>
            </a:r>
          </a:p>
        </p:txBody>
      </p:sp>
      <p:sp>
        <p:nvSpPr>
          <p:cNvPr id="4105" name="TextBox 32"/>
          <p:cNvSpPr txBox="1">
            <a:spLocks noChangeArrowheads="1"/>
          </p:cNvSpPr>
          <p:nvPr/>
        </p:nvSpPr>
        <p:spPr bwMode="auto">
          <a:xfrm>
            <a:off x="574524" y="5373688"/>
            <a:ext cx="1223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1200"/>
              <a:t>in-gas-cell</a:t>
            </a:r>
          </a:p>
          <a:p>
            <a:pPr algn="ctr" eaLnBrk="1" hangingPunct="1"/>
            <a:r>
              <a:rPr lang="en-US" altLang="fr-FR" sz="1200"/>
              <a:t>Ionization</a:t>
            </a:r>
          </a:p>
          <a:p>
            <a:pPr algn="ctr" eaLnBrk="1" hangingPunct="1"/>
            <a:r>
              <a:rPr lang="en-US" altLang="fr-FR" sz="1200"/>
              <a:t>(low resolution)</a:t>
            </a:r>
          </a:p>
        </p:txBody>
      </p:sp>
      <p:grpSp>
        <p:nvGrpSpPr>
          <p:cNvPr id="4106" name="Group 41"/>
          <p:cNvGrpSpPr>
            <a:grpSpLocks/>
          </p:cNvGrpSpPr>
          <p:nvPr/>
        </p:nvGrpSpPr>
        <p:grpSpPr bwMode="auto">
          <a:xfrm>
            <a:off x="2013438" y="4157663"/>
            <a:ext cx="1466" cy="360362"/>
            <a:chOff x="2492328" y="4292745"/>
            <a:chExt cx="2381" cy="349995"/>
          </a:xfrm>
        </p:grpSpPr>
        <p:cxnSp>
          <p:nvCxnSpPr>
            <p:cNvPr id="38" name="Straight Connector 44"/>
            <p:cNvCxnSpPr/>
            <p:nvPr/>
          </p:nvCxnSpPr>
          <p:spPr>
            <a:xfrm>
              <a:off x="2492328" y="4292745"/>
              <a:ext cx="0" cy="1418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5"/>
            <p:cNvCxnSpPr/>
            <p:nvPr/>
          </p:nvCxnSpPr>
          <p:spPr>
            <a:xfrm>
              <a:off x="2494709" y="4500892"/>
              <a:ext cx="0" cy="1418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7" name="Picture 62" descr="nozzle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538" y="4122738"/>
            <a:ext cx="281354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102"/>
          <p:cNvGrpSpPr>
            <a:grpSpLocks/>
          </p:cNvGrpSpPr>
          <p:nvPr/>
        </p:nvGrpSpPr>
        <p:grpSpPr bwMode="auto">
          <a:xfrm>
            <a:off x="2350477" y="703263"/>
            <a:ext cx="5716466" cy="3744912"/>
            <a:chOff x="1403648" y="764704"/>
            <a:chExt cx="4608512" cy="2754610"/>
          </a:xfrm>
        </p:grpSpPr>
        <p:pic>
          <p:nvPicPr>
            <p:cNvPr id="440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488" y="2866905"/>
              <a:ext cx="587704" cy="17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780928"/>
              <a:ext cx="1440160" cy="73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11" name="Group 76"/>
            <p:cNvGrpSpPr>
              <a:grpSpLocks/>
            </p:cNvGrpSpPr>
            <p:nvPr/>
          </p:nvGrpSpPr>
          <p:grpSpPr bwMode="auto">
            <a:xfrm>
              <a:off x="3258563" y="2862461"/>
              <a:ext cx="1013975" cy="190429"/>
              <a:chOff x="2261881" y="1052736"/>
              <a:chExt cx="1013975" cy="190429"/>
            </a:xfrm>
          </p:grpSpPr>
          <p:pic>
            <p:nvPicPr>
              <p:cNvPr id="4432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1881" y="1052736"/>
                <a:ext cx="951258" cy="19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3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1052736"/>
                <a:ext cx="144016" cy="19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12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268" y="2780928"/>
              <a:ext cx="396983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3" name="Picture 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006" y="2739400"/>
              <a:ext cx="430154" cy="42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4" name="Picture 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241" y="2871604"/>
              <a:ext cx="491864" cy="17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15" name="Group 97"/>
            <p:cNvGrpSpPr>
              <a:grpSpLocks/>
            </p:cNvGrpSpPr>
            <p:nvPr/>
          </p:nvGrpSpPr>
          <p:grpSpPr bwMode="auto">
            <a:xfrm>
              <a:off x="5693648" y="1022256"/>
              <a:ext cx="216024" cy="936104"/>
              <a:chOff x="6372200" y="1556792"/>
              <a:chExt cx="216024" cy="936104"/>
            </a:xfrm>
          </p:grpSpPr>
          <p:grpSp>
            <p:nvGrpSpPr>
              <p:cNvPr id="4418" name="Group 86"/>
              <p:cNvGrpSpPr>
                <a:grpSpLocks/>
              </p:cNvGrpSpPr>
              <p:nvPr/>
            </p:nvGrpSpPr>
            <p:grpSpPr bwMode="auto">
              <a:xfrm rot="5400000">
                <a:off x="6356307" y="1572685"/>
                <a:ext cx="247810" cy="216024"/>
                <a:chOff x="5076056" y="1196752"/>
                <a:chExt cx="247810" cy="96114"/>
              </a:xfrm>
            </p:grpSpPr>
            <p:pic>
              <p:nvPicPr>
                <p:cNvPr id="4426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1196752"/>
                  <a:ext cx="27931" cy="96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0608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8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4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9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521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30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3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8434" y="1196752"/>
                  <a:ext cx="65432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9" name="Group 87"/>
              <p:cNvGrpSpPr>
                <a:grpSpLocks/>
              </p:cNvGrpSpPr>
              <p:nvPr/>
            </p:nvGrpSpPr>
            <p:grpSpPr bwMode="auto">
              <a:xfrm rot="-5400000">
                <a:off x="6356307" y="2260979"/>
                <a:ext cx="247810" cy="216024"/>
                <a:chOff x="5076056" y="1196752"/>
                <a:chExt cx="247810" cy="96114"/>
              </a:xfrm>
            </p:grpSpPr>
            <p:pic>
              <p:nvPicPr>
                <p:cNvPr id="4420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1196752"/>
                  <a:ext cx="27931" cy="96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1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0608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2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4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3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521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1196752"/>
                  <a:ext cx="27931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8434" y="1196752"/>
                  <a:ext cx="65432" cy="96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16" name="Picture 4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56153" y="2221671"/>
              <a:ext cx="491864" cy="17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101"/>
            <p:cNvGrpSpPr/>
            <p:nvPr/>
          </p:nvGrpSpPr>
          <p:grpSpPr>
            <a:xfrm rot="16200000">
              <a:off x="5724128" y="764704"/>
              <a:ext cx="144016" cy="144016"/>
              <a:chOff x="7164288" y="1628800"/>
              <a:chExt cx="144016" cy="144016"/>
            </a:xfrm>
            <a:solidFill>
              <a:schemeClr val="bg2">
                <a:lumMod val="50000"/>
              </a:schemeClr>
            </a:solidFill>
          </p:grpSpPr>
          <p:sp>
            <p:nvSpPr>
              <p:cNvPr id="51" name="Rectangle 304"/>
              <p:cNvSpPr/>
              <p:nvPr/>
            </p:nvSpPr>
            <p:spPr>
              <a:xfrm>
                <a:off x="7164288" y="1628800"/>
                <a:ext cx="18000" cy="144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93531" y="1628800"/>
                <a:ext cx="18000" cy="144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/>
              </a:p>
            </p:txBody>
          </p:sp>
          <p:sp>
            <p:nvSpPr>
              <p:cNvPr id="53" name="Isosceles Triangle 100"/>
              <p:cNvSpPr/>
              <p:nvPr/>
            </p:nvSpPr>
            <p:spPr>
              <a:xfrm rot="5400000">
                <a:off x="7197435" y="1661946"/>
                <a:ext cx="144016" cy="77723"/>
              </a:xfrm>
              <a:prstGeom prst="triangle">
                <a:avLst>
                  <a:gd name="adj" fmla="val 486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/>
              </a:p>
            </p:txBody>
          </p:sp>
        </p:grpSp>
      </p:grpSp>
      <p:sp>
        <p:nvSpPr>
          <p:cNvPr id="71" name="Oval 146"/>
          <p:cNvSpPr/>
          <p:nvPr/>
        </p:nvSpPr>
        <p:spPr>
          <a:xfrm>
            <a:off x="735623" y="35480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2" name="Oval 147"/>
          <p:cNvSpPr/>
          <p:nvPr/>
        </p:nvSpPr>
        <p:spPr>
          <a:xfrm>
            <a:off x="782515" y="3548063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3" name="Oval 148"/>
          <p:cNvSpPr/>
          <p:nvPr/>
        </p:nvSpPr>
        <p:spPr>
          <a:xfrm>
            <a:off x="877766" y="35480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4" name="Oval 149"/>
          <p:cNvSpPr/>
          <p:nvPr/>
        </p:nvSpPr>
        <p:spPr>
          <a:xfrm>
            <a:off x="877766" y="348773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5" name="Oval 150"/>
          <p:cNvSpPr/>
          <p:nvPr/>
        </p:nvSpPr>
        <p:spPr>
          <a:xfrm>
            <a:off x="829407" y="342900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6" name="Oval 151"/>
          <p:cNvSpPr/>
          <p:nvPr/>
        </p:nvSpPr>
        <p:spPr>
          <a:xfrm>
            <a:off x="924658" y="348773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7" name="Oval 152"/>
          <p:cNvSpPr/>
          <p:nvPr/>
        </p:nvSpPr>
        <p:spPr>
          <a:xfrm>
            <a:off x="829407" y="3548063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8" name="Oval 153"/>
          <p:cNvSpPr/>
          <p:nvPr/>
        </p:nvSpPr>
        <p:spPr>
          <a:xfrm>
            <a:off x="782515" y="34877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79" name="Oval 154"/>
          <p:cNvSpPr/>
          <p:nvPr/>
        </p:nvSpPr>
        <p:spPr>
          <a:xfrm>
            <a:off x="835269" y="360680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0" name="Oval 155"/>
          <p:cNvSpPr/>
          <p:nvPr/>
        </p:nvSpPr>
        <p:spPr>
          <a:xfrm>
            <a:off x="800100" y="3581401"/>
            <a:ext cx="29308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1" name="Oval 156"/>
          <p:cNvSpPr/>
          <p:nvPr/>
        </p:nvSpPr>
        <p:spPr>
          <a:xfrm>
            <a:off x="782515" y="360680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2" name="Oval 157"/>
          <p:cNvSpPr/>
          <p:nvPr/>
        </p:nvSpPr>
        <p:spPr>
          <a:xfrm>
            <a:off x="829407" y="360680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3" name="Oval 158"/>
          <p:cNvSpPr/>
          <p:nvPr/>
        </p:nvSpPr>
        <p:spPr>
          <a:xfrm>
            <a:off x="924658" y="36068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4" name="Oval 159"/>
          <p:cNvSpPr/>
          <p:nvPr/>
        </p:nvSpPr>
        <p:spPr>
          <a:xfrm>
            <a:off x="924658" y="35480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5" name="Oval 160"/>
          <p:cNvSpPr/>
          <p:nvPr/>
        </p:nvSpPr>
        <p:spPr>
          <a:xfrm>
            <a:off x="848458" y="3576638"/>
            <a:ext cx="30773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6" name="Oval 161"/>
          <p:cNvSpPr/>
          <p:nvPr/>
        </p:nvSpPr>
        <p:spPr>
          <a:xfrm>
            <a:off x="877766" y="36068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7" name="Oval 162"/>
          <p:cNvSpPr/>
          <p:nvPr/>
        </p:nvSpPr>
        <p:spPr>
          <a:xfrm>
            <a:off x="877766" y="36068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8" name="Oval 163"/>
          <p:cNvSpPr/>
          <p:nvPr/>
        </p:nvSpPr>
        <p:spPr>
          <a:xfrm>
            <a:off x="829407" y="3548063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9" name="Oval 164"/>
          <p:cNvSpPr/>
          <p:nvPr/>
        </p:nvSpPr>
        <p:spPr>
          <a:xfrm>
            <a:off x="882161" y="36655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0" name="Oval 165"/>
          <p:cNvSpPr/>
          <p:nvPr/>
        </p:nvSpPr>
        <p:spPr>
          <a:xfrm>
            <a:off x="846992" y="364013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1" name="Oval 166"/>
          <p:cNvSpPr/>
          <p:nvPr/>
        </p:nvSpPr>
        <p:spPr>
          <a:xfrm>
            <a:off x="688731" y="3522663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2" name="Oval 167"/>
          <p:cNvSpPr/>
          <p:nvPr/>
        </p:nvSpPr>
        <p:spPr>
          <a:xfrm>
            <a:off x="735623" y="3522663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3" name="Oval 168"/>
          <p:cNvSpPr/>
          <p:nvPr/>
        </p:nvSpPr>
        <p:spPr>
          <a:xfrm>
            <a:off x="829407" y="3522663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4" name="Oval 169"/>
          <p:cNvSpPr/>
          <p:nvPr/>
        </p:nvSpPr>
        <p:spPr>
          <a:xfrm>
            <a:off x="811823" y="3463925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5" name="Oval 170"/>
          <p:cNvSpPr/>
          <p:nvPr/>
        </p:nvSpPr>
        <p:spPr>
          <a:xfrm>
            <a:off x="782515" y="34877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6" name="Oval 171"/>
          <p:cNvSpPr/>
          <p:nvPr/>
        </p:nvSpPr>
        <p:spPr>
          <a:xfrm>
            <a:off x="782515" y="342900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7" name="Oval 172"/>
          <p:cNvSpPr/>
          <p:nvPr/>
        </p:nvSpPr>
        <p:spPr>
          <a:xfrm>
            <a:off x="829407" y="34877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8" name="Oval 173"/>
          <p:cNvSpPr/>
          <p:nvPr/>
        </p:nvSpPr>
        <p:spPr>
          <a:xfrm>
            <a:off x="735623" y="3463925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9" name="Oval 174"/>
          <p:cNvSpPr/>
          <p:nvPr/>
        </p:nvSpPr>
        <p:spPr>
          <a:xfrm>
            <a:off x="782515" y="36655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0" name="Oval 176"/>
          <p:cNvSpPr/>
          <p:nvPr/>
        </p:nvSpPr>
        <p:spPr>
          <a:xfrm>
            <a:off x="735623" y="3582988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1" name="Oval 177"/>
          <p:cNvSpPr/>
          <p:nvPr/>
        </p:nvSpPr>
        <p:spPr>
          <a:xfrm>
            <a:off x="703384" y="366553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2" name="Oval 178"/>
          <p:cNvSpPr/>
          <p:nvPr/>
        </p:nvSpPr>
        <p:spPr>
          <a:xfrm>
            <a:off x="888023" y="3582988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3" name="Oval 179"/>
          <p:cNvSpPr/>
          <p:nvPr/>
        </p:nvSpPr>
        <p:spPr>
          <a:xfrm>
            <a:off x="877766" y="3522663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4" name="Oval 180"/>
          <p:cNvSpPr/>
          <p:nvPr/>
        </p:nvSpPr>
        <p:spPr>
          <a:xfrm>
            <a:off x="811823" y="3548063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5" name="Oval 181"/>
          <p:cNvSpPr/>
          <p:nvPr/>
        </p:nvSpPr>
        <p:spPr>
          <a:xfrm>
            <a:off x="808892" y="352425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6" name="Oval 182"/>
          <p:cNvSpPr/>
          <p:nvPr/>
        </p:nvSpPr>
        <p:spPr>
          <a:xfrm>
            <a:off x="877766" y="35480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7" name="Oval 183"/>
          <p:cNvSpPr/>
          <p:nvPr/>
        </p:nvSpPr>
        <p:spPr>
          <a:xfrm>
            <a:off x="744415" y="36068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8" name="Oval 184"/>
          <p:cNvSpPr/>
          <p:nvPr/>
        </p:nvSpPr>
        <p:spPr>
          <a:xfrm>
            <a:off x="835269" y="3641725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09" name="Oval 185"/>
          <p:cNvSpPr/>
          <p:nvPr/>
        </p:nvSpPr>
        <p:spPr>
          <a:xfrm>
            <a:off x="829407" y="3725863"/>
            <a:ext cx="30774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0" name="Oval 187"/>
          <p:cNvSpPr/>
          <p:nvPr/>
        </p:nvSpPr>
        <p:spPr>
          <a:xfrm>
            <a:off x="798635" y="403701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1" name="Oval 188"/>
          <p:cNvSpPr/>
          <p:nvPr/>
        </p:nvSpPr>
        <p:spPr>
          <a:xfrm>
            <a:off x="798635" y="374808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2" name="Oval 189"/>
          <p:cNvSpPr/>
          <p:nvPr/>
        </p:nvSpPr>
        <p:spPr>
          <a:xfrm>
            <a:off x="854320" y="37941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3" name="Oval 190"/>
          <p:cNvSpPr/>
          <p:nvPr/>
        </p:nvSpPr>
        <p:spPr>
          <a:xfrm>
            <a:off x="854320" y="373538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4" name="Oval 191"/>
          <p:cNvSpPr/>
          <p:nvPr/>
        </p:nvSpPr>
        <p:spPr>
          <a:xfrm>
            <a:off x="805961" y="3676650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5" name="Oval 192"/>
          <p:cNvSpPr/>
          <p:nvPr/>
        </p:nvSpPr>
        <p:spPr>
          <a:xfrm>
            <a:off x="854320" y="3735388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6" name="Oval 193"/>
          <p:cNvSpPr/>
          <p:nvPr/>
        </p:nvSpPr>
        <p:spPr>
          <a:xfrm>
            <a:off x="805961" y="3794125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7" name="Oval 194"/>
          <p:cNvSpPr/>
          <p:nvPr/>
        </p:nvSpPr>
        <p:spPr>
          <a:xfrm>
            <a:off x="798635" y="41084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8" name="Oval 195"/>
          <p:cNvSpPr/>
          <p:nvPr/>
        </p:nvSpPr>
        <p:spPr>
          <a:xfrm>
            <a:off x="811823" y="3854451"/>
            <a:ext cx="30774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9" name="Oval 196"/>
          <p:cNvSpPr/>
          <p:nvPr/>
        </p:nvSpPr>
        <p:spPr>
          <a:xfrm>
            <a:off x="1021373" y="41497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0" name="Oval 197"/>
          <p:cNvSpPr/>
          <p:nvPr/>
        </p:nvSpPr>
        <p:spPr>
          <a:xfrm>
            <a:off x="888023" y="41497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1" name="Oval 198"/>
          <p:cNvSpPr/>
          <p:nvPr/>
        </p:nvSpPr>
        <p:spPr>
          <a:xfrm>
            <a:off x="864577" y="39639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2" name="Oval 199"/>
          <p:cNvSpPr/>
          <p:nvPr/>
        </p:nvSpPr>
        <p:spPr>
          <a:xfrm>
            <a:off x="798635" y="38925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3" name="Oval 200"/>
          <p:cNvSpPr/>
          <p:nvPr/>
        </p:nvSpPr>
        <p:spPr>
          <a:xfrm>
            <a:off x="1123950" y="42052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4" name="Oval 201"/>
          <p:cNvSpPr/>
          <p:nvPr/>
        </p:nvSpPr>
        <p:spPr>
          <a:xfrm>
            <a:off x="832338" y="38242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5" name="Oval 202"/>
          <p:cNvSpPr/>
          <p:nvPr/>
        </p:nvSpPr>
        <p:spPr>
          <a:xfrm>
            <a:off x="854320" y="3854451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6" name="Oval 203"/>
          <p:cNvSpPr/>
          <p:nvPr/>
        </p:nvSpPr>
        <p:spPr>
          <a:xfrm>
            <a:off x="854320" y="3854451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7" name="Oval 204"/>
          <p:cNvSpPr/>
          <p:nvPr/>
        </p:nvSpPr>
        <p:spPr>
          <a:xfrm>
            <a:off x="805961" y="3794125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8" name="Oval 205"/>
          <p:cNvSpPr/>
          <p:nvPr/>
        </p:nvSpPr>
        <p:spPr>
          <a:xfrm>
            <a:off x="864577" y="403701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9" name="Oval 206"/>
          <p:cNvSpPr/>
          <p:nvPr/>
        </p:nvSpPr>
        <p:spPr>
          <a:xfrm>
            <a:off x="841131" y="38877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0" name="Oval 207"/>
          <p:cNvSpPr/>
          <p:nvPr/>
        </p:nvSpPr>
        <p:spPr>
          <a:xfrm>
            <a:off x="798635" y="38925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1" name="Oval 208"/>
          <p:cNvSpPr/>
          <p:nvPr/>
        </p:nvSpPr>
        <p:spPr>
          <a:xfrm>
            <a:off x="798635" y="403701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2" name="Oval 209"/>
          <p:cNvSpPr/>
          <p:nvPr/>
        </p:nvSpPr>
        <p:spPr>
          <a:xfrm>
            <a:off x="805961" y="377031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3" name="Oval 210"/>
          <p:cNvSpPr/>
          <p:nvPr/>
        </p:nvSpPr>
        <p:spPr>
          <a:xfrm>
            <a:off x="805961" y="3711575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4" name="Oval 211"/>
          <p:cNvSpPr/>
          <p:nvPr/>
        </p:nvSpPr>
        <p:spPr>
          <a:xfrm>
            <a:off x="1087315" y="41497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5" name="Oval 212"/>
          <p:cNvSpPr/>
          <p:nvPr/>
        </p:nvSpPr>
        <p:spPr>
          <a:xfrm>
            <a:off x="798635" y="3603625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6" name="Oval 213"/>
          <p:cNvSpPr/>
          <p:nvPr/>
        </p:nvSpPr>
        <p:spPr>
          <a:xfrm>
            <a:off x="805961" y="373538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7" name="Oval 214"/>
          <p:cNvSpPr/>
          <p:nvPr/>
        </p:nvSpPr>
        <p:spPr>
          <a:xfrm>
            <a:off x="864577" y="40989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8" name="Oval 215"/>
          <p:cNvSpPr/>
          <p:nvPr/>
        </p:nvSpPr>
        <p:spPr>
          <a:xfrm>
            <a:off x="798635" y="39639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39" name="Oval 216"/>
          <p:cNvSpPr/>
          <p:nvPr/>
        </p:nvSpPr>
        <p:spPr>
          <a:xfrm>
            <a:off x="953966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0" name="Oval 217"/>
          <p:cNvSpPr/>
          <p:nvPr/>
        </p:nvSpPr>
        <p:spPr>
          <a:xfrm>
            <a:off x="798635" y="38925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1" name="Oval 218"/>
          <p:cNvSpPr/>
          <p:nvPr/>
        </p:nvSpPr>
        <p:spPr>
          <a:xfrm>
            <a:off x="798635" y="39639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2" name="Oval 219"/>
          <p:cNvSpPr/>
          <p:nvPr/>
        </p:nvSpPr>
        <p:spPr>
          <a:xfrm>
            <a:off x="854320" y="3830638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3" name="Oval 220"/>
          <p:cNvSpPr/>
          <p:nvPr/>
        </p:nvSpPr>
        <p:spPr>
          <a:xfrm>
            <a:off x="854320" y="37703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4" name="Oval 221"/>
          <p:cNvSpPr/>
          <p:nvPr/>
        </p:nvSpPr>
        <p:spPr>
          <a:xfrm>
            <a:off x="1021373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5" name="Oval 222"/>
          <p:cNvSpPr/>
          <p:nvPr/>
        </p:nvSpPr>
        <p:spPr>
          <a:xfrm>
            <a:off x="864577" y="367665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6" name="Oval 223"/>
          <p:cNvSpPr/>
          <p:nvPr/>
        </p:nvSpPr>
        <p:spPr>
          <a:xfrm>
            <a:off x="854320" y="37941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7" name="Oval 224"/>
          <p:cNvSpPr/>
          <p:nvPr/>
        </p:nvSpPr>
        <p:spPr>
          <a:xfrm>
            <a:off x="953966" y="4149726"/>
            <a:ext cx="30773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8" name="Oval 225"/>
          <p:cNvSpPr/>
          <p:nvPr/>
        </p:nvSpPr>
        <p:spPr>
          <a:xfrm>
            <a:off x="827943" y="41005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49" name="Oval 226"/>
          <p:cNvSpPr/>
          <p:nvPr/>
        </p:nvSpPr>
        <p:spPr>
          <a:xfrm>
            <a:off x="805961" y="3971925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50" name="Oval 227"/>
          <p:cNvSpPr/>
          <p:nvPr/>
        </p:nvSpPr>
        <p:spPr>
          <a:xfrm>
            <a:off x="830874" y="4005263"/>
            <a:ext cx="30773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51" name="Oval 229"/>
          <p:cNvSpPr/>
          <p:nvPr/>
        </p:nvSpPr>
        <p:spPr>
          <a:xfrm>
            <a:off x="1081454" y="4210051"/>
            <a:ext cx="30774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grpSp>
        <p:nvGrpSpPr>
          <p:cNvPr id="4190" name="Group 241"/>
          <p:cNvGrpSpPr>
            <a:grpSpLocks/>
          </p:cNvGrpSpPr>
          <p:nvPr/>
        </p:nvGrpSpPr>
        <p:grpSpPr bwMode="auto">
          <a:xfrm rot="-3024745">
            <a:off x="946273" y="4000623"/>
            <a:ext cx="104775" cy="250581"/>
            <a:chOff x="738560" y="4139144"/>
            <a:chExt cx="104462" cy="271724"/>
          </a:xfrm>
        </p:grpSpPr>
        <p:sp>
          <p:nvSpPr>
            <p:cNvPr id="153" name="Oval 230"/>
            <p:cNvSpPr/>
            <p:nvPr/>
          </p:nvSpPr>
          <p:spPr>
            <a:xfrm>
              <a:off x="758204" y="4213148"/>
              <a:ext cx="31655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4" name="Oval 231"/>
            <p:cNvSpPr/>
            <p:nvPr/>
          </p:nvSpPr>
          <p:spPr>
            <a:xfrm>
              <a:off x="824286" y="4320523"/>
              <a:ext cx="33238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5" name="Oval 232"/>
            <p:cNvSpPr/>
            <p:nvPr/>
          </p:nvSpPr>
          <p:spPr>
            <a:xfrm>
              <a:off x="814576" y="4208992"/>
              <a:ext cx="33238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6" name="Oval 233"/>
            <p:cNvSpPr/>
            <p:nvPr/>
          </p:nvSpPr>
          <p:spPr>
            <a:xfrm>
              <a:off x="748681" y="4159196"/>
              <a:ext cx="31655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7" name="Oval 234"/>
            <p:cNvSpPr/>
            <p:nvPr/>
          </p:nvSpPr>
          <p:spPr>
            <a:xfrm>
              <a:off x="781220" y="4240807"/>
              <a:ext cx="33237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8" name="Oval 235"/>
            <p:cNvSpPr/>
            <p:nvPr/>
          </p:nvSpPr>
          <p:spPr>
            <a:xfrm>
              <a:off x="754874" y="4129311"/>
              <a:ext cx="31655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59" name="Oval 236"/>
            <p:cNvSpPr/>
            <p:nvPr/>
          </p:nvSpPr>
          <p:spPr>
            <a:xfrm>
              <a:off x="751701" y="4250644"/>
              <a:ext cx="33237" cy="365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60" name="Oval 237"/>
            <p:cNvSpPr/>
            <p:nvPr/>
          </p:nvSpPr>
          <p:spPr>
            <a:xfrm>
              <a:off x="813686" y="4123131"/>
              <a:ext cx="33238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61" name="Oval 238"/>
            <p:cNvSpPr/>
            <p:nvPr/>
          </p:nvSpPr>
          <p:spPr>
            <a:xfrm>
              <a:off x="814811" y="4146939"/>
              <a:ext cx="33237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62" name="Oval 239"/>
            <p:cNvSpPr/>
            <p:nvPr/>
          </p:nvSpPr>
          <p:spPr>
            <a:xfrm>
              <a:off x="755130" y="4329106"/>
              <a:ext cx="31655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63" name="Oval 240"/>
            <p:cNvSpPr/>
            <p:nvPr/>
          </p:nvSpPr>
          <p:spPr>
            <a:xfrm>
              <a:off x="777062" y="4370694"/>
              <a:ext cx="31655" cy="381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</p:grpSp>
      <p:sp>
        <p:nvSpPr>
          <p:cNvPr id="164" name="Oval 242"/>
          <p:cNvSpPr/>
          <p:nvPr/>
        </p:nvSpPr>
        <p:spPr>
          <a:xfrm>
            <a:off x="888023" y="39338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65" name="Oval 243"/>
          <p:cNvSpPr/>
          <p:nvPr/>
        </p:nvSpPr>
        <p:spPr>
          <a:xfrm>
            <a:off x="1005254" y="41163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66" name="Oval 244"/>
          <p:cNvSpPr/>
          <p:nvPr/>
        </p:nvSpPr>
        <p:spPr>
          <a:xfrm>
            <a:off x="1069731" y="424656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67" name="Oval 245"/>
          <p:cNvSpPr/>
          <p:nvPr/>
        </p:nvSpPr>
        <p:spPr>
          <a:xfrm>
            <a:off x="1153258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68" name="Oval 246"/>
          <p:cNvSpPr/>
          <p:nvPr/>
        </p:nvSpPr>
        <p:spPr>
          <a:xfrm>
            <a:off x="1211873" y="4237038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69" name="Oval 247"/>
          <p:cNvSpPr/>
          <p:nvPr/>
        </p:nvSpPr>
        <p:spPr>
          <a:xfrm>
            <a:off x="1220666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0" name="Oval 248"/>
          <p:cNvSpPr/>
          <p:nvPr/>
        </p:nvSpPr>
        <p:spPr>
          <a:xfrm>
            <a:off x="953966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1" name="Oval 249"/>
          <p:cNvSpPr/>
          <p:nvPr/>
        </p:nvSpPr>
        <p:spPr>
          <a:xfrm>
            <a:off x="1021373" y="40767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2" name="Oval 250"/>
          <p:cNvSpPr/>
          <p:nvPr/>
        </p:nvSpPr>
        <p:spPr>
          <a:xfrm>
            <a:off x="1162050" y="42291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3" name="Oval 251"/>
          <p:cNvSpPr/>
          <p:nvPr/>
        </p:nvSpPr>
        <p:spPr>
          <a:xfrm>
            <a:off x="926123" y="4140201"/>
            <a:ext cx="29308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4" name="Oval 252"/>
          <p:cNvSpPr/>
          <p:nvPr/>
        </p:nvSpPr>
        <p:spPr>
          <a:xfrm>
            <a:off x="754674" y="4076700"/>
            <a:ext cx="30773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5" name="Oval 253"/>
          <p:cNvSpPr/>
          <p:nvPr/>
        </p:nvSpPr>
        <p:spPr>
          <a:xfrm>
            <a:off x="1334966" y="4076700"/>
            <a:ext cx="30773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6" name="Oval 254"/>
          <p:cNvSpPr/>
          <p:nvPr/>
        </p:nvSpPr>
        <p:spPr>
          <a:xfrm>
            <a:off x="1377461" y="40767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7" name="Oval 255"/>
          <p:cNvSpPr/>
          <p:nvPr/>
        </p:nvSpPr>
        <p:spPr>
          <a:xfrm>
            <a:off x="1377461" y="4111626"/>
            <a:ext cx="30774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8" name="Oval 256"/>
          <p:cNvSpPr/>
          <p:nvPr/>
        </p:nvSpPr>
        <p:spPr>
          <a:xfrm>
            <a:off x="1402373" y="40767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79" name="Oval 257"/>
          <p:cNvSpPr/>
          <p:nvPr/>
        </p:nvSpPr>
        <p:spPr>
          <a:xfrm>
            <a:off x="1427284" y="41322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0" name="Oval 258"/>
          <p:cNvSpPr/>
          <p:nvPr/>
        </p:nvSpPr>
        <p:spPr>
          <a:xfrm>
            <a:off x="1450731" y="4078288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1" name="Oval 261"/>
          <p:cNvSpPr/>
          <p:nvPr/>
        </p:nvSpPr>
        <p:spPr>
          <a:xfrm>
            <a:off x="1153258" y="4149726"/>
            <a:ext cx="30773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2" name="Oval 262"/>
          <p:cNvSpPr/>
          <p:nvPr/>
        </p:nvSpPr>
        <p:spPr>
          <a:xfrm>
            <a:off x="822081" y="3933826"/>
            <a:ext cx="29308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3" name="Oval 263"/>
          <p:cNvSpPr/>
          <p:nvPr/>
        </p:nvSpPr>
        <p:spPr>
          <a:xfrm>
            <a:off x="888023" y="40767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4" name="Oval 264"/>
          <p:cNvSpPr/>
          <p:nvPr/>
        </p:nvSpPr>
        <p:spPr>
          <a:xfrm>
            <a:off x="888023" y="38608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5" name="Oval 265"/>
          <p:cNvSpPr/>
          <p:nvPr/>
        </p:nvSpPr>
        <p:spPr>
          <a:xfrm>
            <a:off x="888023" y="4005263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6" name="Oval 266"/>
          <p:cNvSpPr/>
          <p:nvPr/>
        </p:nvSpPr>
        <p:spPr>
          <a:xfrm>
            <a:off x="953966" y="3933826"/>
            <a:ext cx="30773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7" name="Oval 267"/>
          <p:cNvSpPr/>
          <p:nvPr/>
        </p:nvSpPr>
        <p:spPr>
          <a:xfrm>
            <a:off x="911469" y="4191001"/>
            <a:ext cx="30774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8" name="Oval 268"/>
          <p:cNvSpPr/>
          <p:nvPr/>
        </p:nvSpPr>
        <p:spPr>
          <a:xfrm>
            <a:off x="754674" y="40052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89" name="Oval 269"/>
          <p:cNvSpPr/>
          <p:nvPr/>
        </p:nvSpPr>
        <p:spPr>
          <a:xfrm>
            <a:off x="895351" y="41576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0" name="Oval 270"/>
          <p:cNvSpPr/>
          <p:nvPr/>
        </p:nvSpPr>
        <p:spPr>
          <a:xfrm>
            <a:off x="983274" y="4184650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1" name="Oval 271"/>
          <p:cNvSpPr/>
          <p:nvPr/>
        </p:nvSpPr>
        <p:spPr>
          <a:xfrm>
            <a:off x="1173773" y="41640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2" name="Oval 272"/>
          <p:cNvSpPr/>
          <p:nvPr/>
        </p:nvSpPr>
        <p:spPr>
          <a:xfrm>
            <a:off x="1286608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3" name="Oval 273"/>
          <p:cNvSpPr/>
          <p:nvPr/>
        </p:nvSpPr>
        <p:spPr>
          <a:xfrm>
            <a:off x="1352551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4" name="Oval 274"/>
          <p:cNvSpPr/>
          <p:nvPr/>
        </p:nvSpPr>
        <p:spPr>
          <a:xfrm>
            <a:off x="1427284" y="420370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5" name="Oval 275"/>
          <p:cNvSpPr/>
          <p:nvPr/>
        </p:nvSpPr>
        <p:spPr>
          <a:xfrm>
            <a:off x="1436077" y="42386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6" name="Oval 276"/>
          <p:cNvSpPr/>
          <p:nvPr/>
        </p:nvSpPr>
        <p:spPr>
          <a:xfrm>
            <a:off x="1324707" y="4197350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7" name="Oval 277"/>
          <p:cNvSpPr/>
          <p:nvPr/>
        </p:nvSpPr>
        <p:spPr>
          <a:xfrm>
            <a:off x="1456592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8" name="Oval 278"/>
          <p:cNvSpPr/>
          <p:nvPr/>
        </p:nvSpPr>
        <p:spPr>
          <a:xfrm>
            <a:off x="1380392" y="422751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9" name="Oval 279"/>
          <p:cNvSpPr/>
          <p:nvPr/>
        </p:nvSpPr>
        <p:spPr>
          <a:xfrm>
            <a:off x="1414096" y="421957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0" name="Oval 280"/>
          <p:cNvSpPr/>
          <p:nvPr/>
        </p:nvSpPr>
        <p:spPr>
          <a:xfrm>
            <a:off x="1321777" y="42354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1" name="Oval 281"/>
          <p:cNvSpPr/>
          <p:nvPr/>
        </p:nvSpPr>
        <p:spPr>
          <a:xfrm>
            <a:off x="1465384" y="424021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2" name="Oval 282"/>
          <p:cNvSpPr/>
          <p:nvPr/>
        </p:nvSpPr>
        <p:spPr>
          <a:xfrm>
            <a:off x="1485900" y="422116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3" name="Oval 291"/>
          <p:cNvSpPr/>
          <p:nvPr/>
        </p:nvSpPr>
        <p:spPr>
          <a:xfrm>
            <a:off x="1551843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4" name="Oval 292"/>
          <p:cNvSpPr/>
          <p:nvPr/>
        </p:nvSpPr>
        <p:spPr>
          <a:xfrm>
            <a:off x="1519604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5" name="Oval 293"/>
          <p:cNvSpPr/>
          <p:nvPr/>
        </p:nvSpPr>
        <p:spPr>
          <a:xfrm>
            <a:off x="1587012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6" name="Oval 294"/>
          <p:cNvSpPr/>
          <p:nvPr/>
        </p:nvSpPr>
        <p:spPr>
          <a:xfrm>
            <a:off x="1652954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7" name="Oval 295"/>
          <p:cNvSpPr/>
          <p:nvPr/>
        </p:nvSpPr>
        <p:spPr>
          <a:xfrm>
            <a:off x="1619251" y="422116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8" name="Oval 297"/>
          <p:cNvSpPr/>
          <p:nvPr/>
        </p:nvSpPr>
        <p:spPr>
          <a:xfrm>
            <a:off x="1723292" y="422116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09" name="Oval 298"/>
          <p:cNvSpPr/>
          <p:nvPr/>
        </p:nvSpPr>
        <p:spPr>
          <a:xfrm>
            <a:off x="1789235" y="4221163"/>
            <a:ext cx="30773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0" name="Oval 299"/>
          <p:cNvSpPr/>
          <p:nvPr/>
        </p:nvSpPr>
        <p:spPr>
          <a:xfrm>
            <a:off x="1869831" y="4197350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1" name="Oval 300"/>
          <p:cNvSpPr/>
          <p:nvPr/>
        </p:nvSpPr>
        <p:spPr>
          <a:xfrm>
            <a:off x="1871297" y="4237038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2" name="Oval 301"/>
          <p:cNvSpPr/>
          <p:nvPr/>
        </p:nvSpPr>
        <p:spPr>
          <a:xfrm>
            <a:off x="1761392" y="4197351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3" name="Oval 302"/>
          <p:cNvSpPr/>
          <p:nvPr/>
        </p:nvSpPr>
        <p:spPr>
          <a:xfrm>
            <a:off x="1893277" y="42211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4" name="Oval 303"/>
          <p:cNvSpPr/>
          <p:nvPr/>
        </p:nvSpPr>
        <p:spPr>
          <a:xfrm>
            <a:off x="1817077" y="42259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5" name="Oval 304"/>
          <p:cNvSpPr/>
          <p:nvPr/>
        </p:nvSpPr>
        <p:spPr>
          <a:xfrm>
            <a:off x="1850781" y="42179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6" name="Oval 305"/>
          <p:cNvSpPr/>
          <p:nvPr/>
        </p:nvSpPr>
        <p:spPr>
          <a:xfrm>
            <a:off x="1758461" y="42338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7" name="Oval 306"/>
          <p:cNvSpPr/>
          <p:nvPr/>
        </p:nvSpPr>
        <p:spPr>
          <a:xfrm>
            <a:off x="1902069" y="4240213"/>
            <a:ext cx="30774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8" name="Oval 307"/>
          <p:cNvSpPr/>
          <p:nvPr/>
        </p:nvSpPr>
        <p:spPr>
          <a:xfrm>
            <a:off x="1922584" y="422116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19" name="Oval 308"/>
          <p:cNvSpPr/>
          <p:nvPr/>
        </p:nvSpPr>
        <p:spPr>
          <a:xfrm>
            <a:off x="1988528" y="4221163"/>
            <a:ext cx="30773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0" name="Oval 309"/>
          <p:cNvSpPr/>
          <p:nvPr/>
        </p:nvSpPr>
        <p:spPr>
          <a:xfrm>
            <a:off x="1956289" y="4221163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1" name="Oval 310"/>
          <p:cNvSpPr/>
          <p:nvPr/>
        </p:nvSpPr>
        <p:spPr>
          <a:xfrm>
            <a:off x="2022231" y="4221163"/>
            <a:ext cx="30774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2" name="Oval 311"/>
          <p:cNvSpPr/>
          <p:nvPr/>
        </p:nvSpPr>
        <p:spPr>
          <a:xfrm>
            <a:off x="2089638" y="4221163"/>
            <a:ext cx="29308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3" name="Oval 312"/>
          <p:cNvSpPr/>
          <p:nvPr/>
        </p:nvSpPr>
        <p:spPr>
          <a:xfrm>
            <a:off x="2055935" y="4221163"/>
            <a:ext cx="29308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4" name="Oval 313"/>
          <p:cNvSpPr/>
          <p:nvPr/>
        </p:nvSpPr>
        <p:spPr>
          <a:xfrm>
            <a:off x="1896207" y="421481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5" name="Oval 314"/>
          <p:cNvSpPr/>
          <p:nvPr/>
        </p:nvSpPr>
        <p:spPr>
          <a:xfrm>
            <a:off x="1963615" y="42148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6" name="Oval 315"/>
          <p:cNvSpPr/>
          <p:nvPr/>
        </p:nvSpPr>
        <p:spPr>
          <a:xfrm>
            <a:off x="1988527" y="4197351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7" name="Oval 316"/>
          <p:cNvSpPr/>
          <p:nvPr/>
        </p:nvSpPr>
        <p:spPr>
          <a:xfrm>
            <a:off x="2045677" y="423227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8" name="Oval 317"/>
          <p:cNvSpPr/>
          <p:nvPr/>
        </p:nvSpPr>
        <p:spPr>
          <a:xfrm>
            <a:off x="1966546" y="424497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29" name="Oval 318"/>
          <p:cNvSpPr/>
          <p:nvPr/>
        </p:nvSpPr>
        <p:spPr>
          <a:xfrm>
            <a:off x="2066192" y="4216401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0" name="Oval 319"/>
          <p:cNvSpPr/>
          <p:nvPr/>
        </p:nvSpPr>
        <p:spPr>
          <a:xfrm>
            <a:off x="1989992" y="422116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1" name="Oval 320"/>
          <p:cNvSpPr/>
          <p:nvPr/>
        </p:nvSpPr>
        <p:spPr>
          <a:xfrm>
            <a:off x="2023696" y="421322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2" name="Oval 321"/>
          <p:cNvSpPr/>
          <p:nvPr/>
        </p:nvSpPr>
        <p:spPr>
          <a:xfrm>
            <a:off x="1931377" y="422910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3" name="Oval 322"/>
          <p:cNvSpPr/>
          <p:nvPr/>
        </p:nvSpPr>
        <p:spPr>
          <a:xfrm>
            <a:off x="2076450" y="423386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4" name="Oval 323"/>
          <p:cNvSpPr/>
          <p:nvPr/>
        </p:nvSpPr>
        <p:spPr>
          <a:xfrm>
            <a:off x="2095500" y="4214813"/>
            <a:ext cx="30774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5" name="Oval 324"/>
          <p:cNvSpPr/>
          <p:nvPr/>
        </p:nvSpPr>
        <p:spPr>
          <a:xfrm>
            <a:off x="2162908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6" name="Oval 325"/>
          <p:cNvSpPr/>
          <p:nvPr/>
        </p:nvSpPr>
        <p:spPr>
          <a:xfrm>
            <a:off x="2129204" y="42148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7" name="Oval 326"/>
          <p:cNvSpPr/>
          <p:nvPr/>
        </p:nvSpPr>
        <p:spPr>
          <a:xfrm>
            <a:off x="2196612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8" name="Oval 327"/>
          <p:cNvSpPr/>
          <p:nvPr/>
        </p:nvSpPr>
        <p:spPr>
          <a:xfrm>
            <a:off x="2274277" y="4214813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39" name="Oval 328"/>
          <p:cNvSpPr/>
          <p:nvPr/>
        </p:nvSpPr>
        <p:spPr>
          <a:xfrm>
            <a:off x="2228851" y="4214813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0" name="Oval 329"/>
          <p:cNvSpPr/>
          <p:nvPr/>
        </p:nvSpPr>
        <p:spPr>
          <a:xfrm>
            <a:off x="2319705" y="4249738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1" name="Oval 330"/>
          <p:cNvSpPr/>
          <p:nvPr/>
        </p:nvSpPr>
        <p:spPr>
          <a:xfrm>
            <a:off x="2120412" y="423862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2" name="Oval 331"/>
          <p:cNvSpPr/>
          <p:nvPr/>
        </p:nvSpPr>
        <p:spPr>
          <a:xfrm>
            <a:off x="2193681" y="4222751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3" name="Oval 332"/>
          <p:cNvSpPr/>
          <p:nvPr/>
        </p:nvSpPr>
        <p:spPr>
          <a:xfrm>
            <a:off x="2181958" y="4256088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4" name="Oval 333"/>
          <p:cNvSpPr/>
          <p:nvPr/>
        </p:nvSpPr>
        <p:spPr>
          <a:xfrm>
            <a:off x="2319705" y="4214813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5" name="Oval 334"/>
          <p:cNvSpPr/>
          <p:nvPr/>
        </p:nvSpPr>
        <p:spPr>
          <a:xfrm>
            <a:off x="2222989" y="4238625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6" name="Oval 335"/>
          <p:cNvSpPr/>
          <p:nvPr/>
        </p:nvSpPr>
        <p:spPr>
          <a:xfrm>
            <a:off x="2146789" y="4244976"/>
            <a:ext cx="30773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7" name="Oval 336"/>
          <p:cNvSpPr/>
          <p:nvPr/>
        </p:nvSpPr>
        <p:spPr>
          <a:xfrm>
            <a:off x="2180492" y="4237038"/>
            <a:ext cx="30774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8" name="Oval 337"/>
          <p:cNvSpPr/>
          <p:nvPr/>
        </p:nvSpPr>
        <p:spPr>
          <a:xfrm>
            <a:off x="2095500" y="4249738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49" name="Oval 338"/>
          <p:cNvSpPr/>
          <p:nvPr/>
        </p:nvSpPr>
        <p:spPr>
          <a:xfrm>
            <a:off x="2220058" y="4256088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0" name="Oval 339"/>
          <p:cNvSpPr/>
          <p:nvPr/>
        </p:nvSpPr>
        <p:spPr>
          <a:xfrm>
            <a:off x="2253761" y="423862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1" name="Oval 340"/>
          <p:cNvSpPr/>
          <p:nvPr/>
        </p:nvSpPr>
        <p:spPr>
          <a:xfrm>
            <a:off x="2319704" y="423862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2" name="Oval 341"/>
          <p:cNvSpPr/>
          <p:nvPr/>
        </p:nvSpPr>
        <p:spPr>
          <a:xfrm>
            <a:off x="2286000" y="4238625"/>
            <a:ext cx="30774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3" name="Oval 342"/>
          <p:cNvSpPr/>
          <p:nvPr/>
        </p:nvSpPr>
        <p:spPr>
          <a:xfrm>
            <a:off x="2353408" y="4238625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4" name="Oval 343"/>
          <p:cNvSpPr/>
          <p:nvPr/>
        </p:nvSpPr>
        <p:spPr>
          <a:xfrm>
            <a:off x="2483827" y="42894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5" name="Oval 344"/>
          <p:cNvSpPr/>
          <p:nvPr/>
        </p:nvSpPr>
        <p:spPr>
          <a:xfrm>
            <a:off x="2401766" y="4283075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6" name="Oval 345"/>
          <p:cNvSpPr/>
          <p:nvPr/>
        </p:nvSpPr>
        <p:spPr>
          <a:xfrm>
            <a:off x="2011974" y="4246563"/>
            <a:ext cx="30773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7" name="Oval 346"/>
          <p:cNvSpPr/>
          <p:nvPr/>
        </p:nvSpPr>
        <p:spPr>
          <a:xfrm>
            <a:off x="2387112" y="4219575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8" name="Oval 347"/>
          <p:cNvSpPr/>
          <p:nvPr/>
        </p:nvSpPr>
        <p:spPr>
          <a:xfrm>
            <a:off x="2422281" y="421957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59" name="Oval 348"/>
          <p:cNvSpPr/>
          <p:nvPr/>
        </p:nvSpPr>
        <p:spPr>
          <a:xfrm>
            <a:off x="2488223" y="421957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0" name="Oval 349"/>
          <p:cNvSpPr/>
          <p:nvPr/>
        </p:nvSpPr>
        <p:spPr>
          <a:xfrm>
            <a:off x="2454520" y="4219575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1" name="Oval 350"/>
          <p:cNvSpPr/>
          <p:nvPr/>
        </p:nvSpPr>
        <p:spPr>
          <a:xfrm>
            <a:off x="2483827" y="4243388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2" name="Oval 351"/>
          <p:cNvSpPr/>
          <p:nvPr/>
        </p:nvSpPr>
        <p:spPr>
          <a:xfrm>
            <a:off x="2444261" y="423227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3" name="Oval 352"/>
          <p:cNvSpPr/>
          <p:nvPr/>
        </p:nvSpPr>
        <p:spPr>
          <a:xfrm>
            <a:off x="2365131" y="424497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4" name="Oval 353"/>
          <p:cNvSpPr/>
          <p:nvPr/>
        </p:nvSpPr>
        <p:spPr>
          <a:xfrm>
            <a:off x="2464777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5" name="Oval 354"/>
          <p:cNvSpPr/>
          <p:nvPr/>
        </p:nvSpPr>
        <p:spPr>
          <a:xfrm>
            <a:off x="2388577" y="4221163"/>
            <a:ext cx="30774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6" name="Oval 355"/>
          <p:cNvSpPr/>
          <p:nvPr/>
        </p:nvSpPr>
        <p:spPr>
          <a:xfrm>
            <a:off x="2422281" y="421322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7" name="Oval 356"/>
          <p:cNvSpPr/>
          <p:nvPr/>
        </p:nvSpPr>
        <p:spPr>
          <a:xfrm>
            <a:off x="2475035" y="423386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8" name="Oval 357"/>
          <p:cNvSpPr/>
          <p:nvPr/>
        </p:nvSpPr>
        <p:spPr>
          <a:xfrm>
            <a:off x="2494084" y="4214813"/>
            <a:ext cx="30774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69" name="Oval 358"/>
          <p:cNvSpPr/>
          <p:nvPr/>
        </p:nvSpPr>
        <p:spPr>
          <a:xfrm>
            <a:off x="2561492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0" name="Oval 359"/>
          <p:cNvSpPr/>
          <p:nvPr/>
        </p:nvSpPr>
        <p:spPr>
          <a:xfrm>
            <a:off x="2527789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1" name="Oval 360"/>
          <p:cNvSpPr/>
          <p:nvPr/>
        </p:nvSpPr>
        <p:spPr>
          <a:xfrm>
            <a:off x="2595196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2" name="Oval 361"/>
          <p:cNvSpPr/>
          <p:nvPr/>
        </p:nvSpPr>
        <p:spPr>
          <a:xfrm>
            <a:off x="2674327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3" name="Oval 362"/>
          <p:cNvSpPr/>
          <p:nvPr/>
        </p:nvSpPr>
        <p:spPr>
          <a:xfrm>
            <a:off x="2627435" y="4214813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4" name="Oval 363"/>
          <p:cNvSpPr/>
          <p:nvPr/>
        </p:nvSpPr>
        <p:spPr>
          <a:xfrm>
            <a:off x="2719754" y="4249738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5" name="Oval 364"/>
          <p:cNvSpPr/>
          <p:nvPr/>
        </p:nvSpPr>
        <p:spPr>
          <a:xfrm>
            <a:off x="2518996" y="423862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6" name="Oval 365"/>
          <p:cNvSpPr/>
          <p:nvPr/>
        </p:nvSpPr>
        <p:spPr>
          <a:xfrm>
            <a:off x="2592266" y="4221163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7" name="Oval 366"/>
          <p:cNvSpPr/>
          <p:nvPr/>
        </p:nvSpPr>
        <p:spPr>
          <a:xfrm>
            <a:off x="2851638" y="4217988"/>
            <a:ext cx="30774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8" name="Oval 367"/>
          <p:cNvSpPr/>
          <p:nvPr/>
        </p:nvSpPr>
        <p:spPr>
          <a:xfrm>
            <a:off x="2719754" y="42148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79" name="Oval 368"/>
          <p:cNvSpPr/>
          <p:nvPr/>
        </p:nvSpPr>
        <p:spPr>
          <a:xfrm>
            <a:off x="2621574" y="4238625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0" name="Oval 369"/>
          <p:cNvSpPr/>
          <p:nvPr/>
        </p:nvSpPr>
        <p:spPr>
          <a:xfrm>
            <a:off x="2545374" y="4243388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1" name="Oval 370"/>
          <p:cNvSpPr/>
          <p:nvPr/>
        </p:nvSpPr>
        <p:spPr>
          <a:xfrm>
            <a:off x="2579077" y="4235450"/>
            <a:ext cx="30774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2" name="Oval 371"/>
          <p:cNvSpPr/>
          <p:nvPr/>
        </p:nvSpPr>
        <p:spPr>
          <a:xfrm>
            <a:off x="2970335" y="4114800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3" name="Oval 372"/>
          <p:cNvSpPr/>
          <p:nvPr/>
        </p:nvSpPr>
        <p:spPr>
          <a:xfrm>
            <a:off x="2781300" y="4200526"/>
            <a:ext cx="30774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4" name="Oval 373"/>
          <p:cNvSpPr/>
          <p:nvPr/>
        </p:nvSpPr>
        <p:spPr>
          <a:xfrm>
            <a:off x="2652346" y="423862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5" name="Oval 374"/>
          <p:cNvSpPr/>
          <p:nvPr/>
        </p:nvSpPr>
        <p:spPr>
          <a:xfrm>
            <a:off x="2916115" y="4149726"/>
            <a:ext cx="30774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6" name="Oval 375"/>
          <p:cNvSpPr/>
          <p:nvPr/>
        </p:nvSpPr>
        <p:spPr>
          <a:xfrm>
            <a:off x="2684584" y="4238626"/>
            <a:ext cx="30774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7" name="Oval 376"/>
          <p:cNvSpPr/>
          <p:nvPr/>
        </p:nvSpPr>
        <p:spPr>
          <a:xfrm>
            <a:off x="2992315" y="4127500"/>
            <a:ext cx="30774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8" name="Oval 377"/>
          <p:cNvSpPr/>
          <p:nvPr/>
        </p:nvSpPr>
        <p:spPr>
          <a:xfrm>
            <a:off x="2350477" y="429577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89" name="Oval 378"/>
          <p:cNvSpPr/>
          <p:nvPr/>
        </p:nvSpPr>
        <p:spPr>
          <a:xfrm>
            <a:off x="2368061" y="418306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0" name="Oval 379"/>
          <p:cNvSpPr/>
          <p:nvPr/>
        </p:nvSpPr>
        <p:spPr>
          <a:xfrm>
            <a:off x="2765181" y="4217988"/>
            <a:ext cx="29308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1" name="Oval 380"/>
          <p:cNvSpPr/>
          <p:nvPr/>
        </p:nvSpPr>
        <p:spPr>
          <a:xfrm>
            <a:off x="2815005" y="4221163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2" name="Oval 381"/>
          <p:cNvSpPr/>
          <p:nvPr/>
        </p:nvSpPr>
        <p:spPr>
          <a:xfrm>
            <a:off x="2882412" y="414972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3" name="Oval 382"/>
          <p:cNvSpPr/>
          <p:nvPr/>
        </p:nvSpPr>
        <p:spPr>
          <a:xfrm>
            <a:off x="2911720" y="4189413"/>
            <a:ext cx="30773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4" name="Oval 383"/>
          <p:cNvSpPr/>
          <p:nvPr/>
        </p:nvSpPr>
        <p:spPr>
          <a:xfrm>
            <a:off x="2948354" y="4149726"/>
            <a:ext cx="29308" cy="36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5" name="Oval 384"/>
          <p:cNvSpPr/>
          <p:nvPr/>
        </p:nvSpPr>
        <p:spPr>
          <a:xfrm>
            <a:off x="3014297" y="4076700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6" name="Oval 385"/>
          <p:cNvSpPr/>
          <p:nvPr/>
        </p:nvSpPr>
        <p:spPr>
          <a:xfrm>
            <a:off x="3040673" y="4090988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7" name="Oval 386"/>
          <p:cNvSpPr/>
          <p:nvPr/>
        </p:nvSpPr>
        <p:spPr>
          <a:xfrm>
            <a:off x="2856035" y="4184650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8" name="Oval 387"/>
          <p:cNvSpPr/>
          <p:nvPr/>
        </p:nvSpPr>
        <p:spPr>
          <a:xfrm>
            <a:off x="2549769" y="4164013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299" name="Oval 388"/>
          <p:cNvSpPr/>
          <p:nvPr/>
        </p:nvSpPr>
        <p:spPr>
          <a:xfrm>
            <a:off x="2442796" y="4171950"/>
            <a:ext cx="29308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grpSp>
        <p:nvGrpSpPr>
          <p:cNvPr id="4327" name="Group 396"/>
          <p:cNvGrpSpPr>
            <a:grpSpLocks/>
          </p:cNvGrpSpPr>
          <p:nvPr/>
        </p:nvGrpSpPr>
        <p:grpSpPr bwMode="auto">
          <a:xfrm>
            <a:off x="1097574" y="3368675"/>
            <a:ext cx="1161620" cy="522292"/>
            <a:chOff x="1331640" y="3628162"/>
            <a:chExt cx="1258819" cy="522301"/>
          </a:xfrm>
        </p:grpSpPr>
        <p:sp>
          <p:nvSpPr>
            <p:cNvPr id="301" name="Oval 390"/>
            <p:cNvSpPr/>
            <p:nvPr/>
          </p:nvSpPr>
          <p:spPr>
            <a:xfrm>
              <a:off x="1331640" y="3717064"/>
              <a:ext cx="71460" cy="714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302" name="Oval 391"/>
            <p:cNvSpPr/>
            <p:nvPr/>
          </p:nvSpPr>
          <p:spPr>
            <a:xfrm>
              <a:off x="1331640" y="3861529"/>
              <a:ext cx="71460" cy="714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303" name="Oval 392"/>
            <p:cNvSpPr/>
            <p:nvPr/>
          </p:nvSpPr>
          <p:spPr>
            <a:xfrm>
              <a:off x="1331640" y="4004406"/>
              <a:ext cx="71460" cy="7302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4395" name="TextBox 393"/>
            <p:cNvSpPr txBox="1">
              <a:spLocks noChangeArrowheads="1"/>
            </p:cNvSpPr>
            <p:nvPr/>
          </p:nvSpPr>
          <p:spPr bwMode="auto">
            <a:xfrm>
              <a:off x="1403648" y="3628162"/>
              <a:ext cx="519750" cy="2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fr-FR" sz="900"/>
                <a:t>EVRs</a:t>
              </a:r>
            </a:p>
          </p:txBody>
        </p:sp>
        <p:sp>
          <p:nvSpPr>
            <p:cNvPr id="4396" name="TextBox 394"/>
            <p:cNvSpPr txBox="1">
              <a:spLocks noChangeArrowheads="1"/>
            </p:cNvSpPr>
            <p:nvPr/>
          </p:nvSpPr>
          <p:spPr bwMode="auto">
            <a:xfrm>
              <a:off x="1403648" y="3774847"/>
              <a:ext cx="1186811" cy="2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fr-FR" sz="900"/>
                <a:t>Neutralized EVRs</a:t>
              </a:r>
            </a:p>
          </p:txBody>
        </p:sp>
        <p:sp>
          <p:nvSpPr>
            <p:cNvPr id="4397" name="TextBox 395"/>
            <p:cNvSpPr txBox="1">
              <a:spLocks noChangeArrowheads="1"/>
            </p:cNvSpPr>
            <p:nvPr/>
          </p:nvSpPr>
          <p:spPr bwMode="auto">
            <a:xfrm>
              <a:off x="1405355" y="3919627"/>
              <a:ext cx="756001" cy="2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fr-FR" sz="900"/>
                <a:t>Photoions</a:t>
              </a:r>
            </a:p>
          </p:txBody>
        </p:sp>
      </p:grpSp>
      <p:grpSp>
        <p:nvGrpSpPr>
          <p:cNvPr id="4328" name="Group 416"/>
          <p:cNvGrpSpPr>
            <a:grpSpLocks/>
          </p:cNvGrpSpPr>
          <p:nvPr/>
        </p:nvGrpSpPr>
        <p:grpSpPr bwMode="auto">
          <a:xfrm>
            <a:off x="1969477" y="4175126"/>
            <a:ext cx="2086708" cy="144463"/>
            <a:chOff x="1883320" y="4389488"/>
            <a:chExt cx="2232000" cy="144016"/>
          </a:xfrm>
        </p:grpSpPr>
        <p:cxnSp>
          <p:nvCxnSpPr>
            <p:cNvPr id="308" name="Straight Connector 397"/>
            <p:cNvCxnSpPr/>
            <p:nvPr/>
          </p:nvCxnSpPr>
          <p:spPr>
            <a:xfrm rot="-5400000">
              <a:off x="2999320" y="3346287"/>
              <a:ext cx="0" cy="2232000"/>
            </a:xfrm>
            <a:prstGeom prst="line">
              <a:avLst/>
            </a:prstGeom>
            <a:ln w="76200">
              <a:solidFill>
                <a:srgbClr val="00B0F0">
                  <a:alpha val="45000"/>
                </a:srgbClr>
              </a:solidFill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Isosceles Triangle 399"/>
            <p:cNvSpPr/>
            <p:nvPr/>
          </p:nvSpPr>
          <p:spPr>
            <a:xfrm rot="-5400000">
              <a:off x="3134210" y="4389395"/>
              <a:ext cx="144016" cy="14420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310" name="Isosceles Triangle 400"/>
            <p:cNvSpPr/>
            <p:nvPr/>
          </p:nvSpPr>
          <p:spPr>
            <a:xfrm rot="16200000">
              <a:off x="3779986" y="4389395"/>
              <a:ext cx="144016" cy="14420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</p:grpSp>
      <p:sp>
        <p:nvSpPr>
          <p:cNvPr id="311" name="Oval 401"/>
          <p:cNvSpPr/>
          <p:nvPr/>
        </p:nvSpPr>
        <p:spPr>
          <a:xfrm>
            <a:off x="3131527" y="39862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2" name="Oval 402"/>
          <p:cNvSpPr/>
          <p:nvPr/>
        </p:nvSpPr>
        <p:spPr>
          <a:xfrm>
            <a:off x="3077308" y="4019550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3" name="Oval 403"/>
          <p:cNvSpPr/>
          <p:nvPr/>
        </p:nvSpPr>
        <p:spPr>
          <a:xfrm>
            <a:off x="3152043" y="3998913"/>
            <a:ext cx="30773" cy="36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4" name="Oval 404"/>
          <p:cNvSpPr/>
          <p:nvPr/>
        </p:nvSpPr>
        <p:spPr>
          <a:xfrm>
            <a:off x="3071446" y="4059238"/>
            <a:ext cx="30774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5" name="Oval 405"/>
          <p:cNvSpPr/>
          <p:nvPr/>
        </p:nvSpPr>
        <p:spPr>
          <a:xfrm>
            <a:off x="3108082" y="4019550"/>
            <a:ext cx="30773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6" name="Oval 406"/>
          <p:cNvSpPr/>
          <p:nvPr/>
        </p:nvSpPr>
        <p:spPr>
          <a:xfrm>
            <a:off x="3175489" y="3948113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17" name="Oval 407"/>
          <p:cNvSpPr/>
          <p:nvPr/>
        </p:nvSpPr>
        <p:spPr>
          <a:xfrm>
            <a:off x="3200400" y="3895725"/>
            <a:ext cx="29308" cy="38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336" name="TextBox 408"/>
          <p:cNvSpPr txBox="1">
            <a:spLocks noChangeArrowheads="1"/>
          </p:cNvSpPr>
          <p:nvPr/>
        </p:nvSpPr>
        <p:spPr bwMode="auto">
          <a:xfrm>
            <a:off x="2690172" y="5354638"/>
            <a:ext cx="15392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1200"/>
              <a:t>in-gas-jet</a:t>
            </a:r>
          </a:p>
          <a:p>
            <a:pPr algn="ctr" eaLnBrk="1" hangingPunct="1"/>
            <a:r>
              <a:rPr lang="en-US" altLang="fr-FR" sz="1200"/>
              <a:t>Ionization</a:t>
            </a:r>
          </a:p>
          <a:p>
            <a:pPr algn="ctr" eaLnBrk="1" hangingPunct="1"/>
            <a:r>
              <a:rPr lang="en-US" altLang="fr-FR" sz="1200"/>
              <a:t>(medium resolution)</a:t>
            </a:r>
          </a:p>
        </p:txBody>
      </p:sp>
      <p:cxnSp>
        <p:nvCxnSpPr>
          <p:cNvPr id="319" name="Straight Arrow Connector 410"/>
          <p:cNvCxnSpPr>
            <a:stCxn id="4336" idx="0"/>
          </p:cNvCxnSpPr>
          <p:nvPr/>
        </p:nvCxnSpPr>
        <p:spPr>
          <a:xfrm flipV="1">
            <a:off x="3459774" y="5065715"/>
            <a:ext cx="153865" cy="288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412"/>
          <p:cNvCxnSpPr>
            <a:stCxn id="4336" idx="0"/>
          </p:cNvCxnSpPr>
          <p:nvPr/>
        </p:nvCxnSpPr>
        <p:spPr>
          <a:xfrm flipH="1" flipV="1">
            <a:off x="2416420" y="5138738"/>
            <a:ext cx="1043354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414"/>
          <p:cNvCxnSpPr>
            <a:stCxn id="4105" idx="0"/>
          </p:cNvCxnSpPr>
          <p:nvPr/>
        </p:nvCxnSpPr>
        <p:spPr>
          <a:xfrm flipV="1">
            <a:off x="1186230" y="5013327"/>
            <a:ext cx="233728" cy="3603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0" name="TextBox 415"/>
          <p:cNvSpPr txBox="1">
            <a:spLocks noChangeArrowheads="1"/>
          </p:cNvSpPr>
          <p:nvPr/>
        </p:nvSpPr>
        <p:spPr bwMode="auto">
          <a:xfrm>
            <a:off x="1087315" y="2997201"/>
            <a:ext cx="74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gas cell</a:t>
            </a:r>
          </a:p>
        </p:txBody>
      </p:sp>
      <p:sp>
        <p:nvSpPr>
          <p:cNvPr id="4341" name="TextBox 417"/>
          <p:cNvSpPr txBox="1">
            <a:spLocks noChangeArrowheads="1"/>
          </p:cNvSpPr>
          <p:nvPr/>
        </p:nvSpPr>
        <p:spPr bwMode="auto">
          <a:xfrm>
            <a:off x="2428143" y="3297238"/>
            <a:ext cx="1151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S-shape RFQ</a:t>
            </a:r>
          </a:p>
        </p:txBody>
      </p:sp>
      <p:sp>
        <p:nvSpPr>
          <p:cNvPr id="4342" name="TextBox 418"/>
          <p:cNvSpPr txBox="1">
            <a:spLocks noChangeArrowheads="1"/>
          </p:cNvSpPr>
          <p:nvPr/>
        </p:nvSpPr>
        <p:spPr bwMode="auto">
          <a:xfrm>
            <a:off x="3629759" y="2878138"/>
            <a:ext cx="1164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diff. pumping</a:t>
            </a:r>
          </a:p>
          <a:p>
            <a:pPr eaLnBrk="1" hangingPunct="1"/>
            <a:r>
              <a:rPr lang="en-US" altLang="fr-FR" sz="1200" b="1"/>
              <a:t>       mRFQ</a:t>
            </a:r>
          </a:p>
        </p:txBody>
      </p:sp>
      <p:cxnSp>
        <p:nvCxnSpPr>
          <p:cNvPr id="325" name="Straight Connector 420"/>
          <p:cNvCxnSpPr/>
          <p:nvPr/>
        </p:nvCxnSpPr>
        <p:spPr>
          <a:xfrm>
            <a:off x="4091354" y="4208463"/>
            <a:ext cx="0" cy="1223962"/>
          </a:xfrm>
          <a:prstGeom prst="line">
            <a:avLst/>
          </a:prstGeom>
          <a:ln w="76200">
            <a:solidFill>
              <a:srgbClr val="00B0F0">
                <a:alpha val="45000"/>
              </a:srgbClr>
            </a:solidFill>
            <a:headEnd type="none" w="med" len="med"/>
            <a:tailEnd type="none" w="med" len="med"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Isosceles Triangle 423"/>
          <p:cNvSpPr/>
          <p:nvPr/>
        </p:nvSpPr>
        <p:spPr>
          <a:xfrm>
            <a:off x="4026877" y="4486276"/>
            <a:ext cx="131885" cy="1428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27" name="Isosceles Triangle 425"/>
          <p:cNvSpPr/>
          <p:nvPr/>
        </p:nvSpPr>
        <p:spPr>
          <a:xfrm>
            <a:off x="4019550" y="5157789"/>
            <a:ext cx="133350" cy="1428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346" name="TextBox 429"/>
          <p:cNvSpPr txBox="1">
            <a:spLocks noChangeArrowheads="1"/>
          </p:cNvSpPr>
          <p:nvPr/>
        </p:nvSpPr>
        <p:spPr bwMode="auto">
          <a:xfrm>
            <a:off x="4788877" y="2906713"/>
            <a:ext cx="1128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        QMF </a:t>
            </a:r>
          </a:p>
          <a:p>
            <a:pPr eaLnBrk="1" hangingPunct="1"/>
            <a:r>
              <a:rPr lang="en-US" altLang="fr-FR" sz="1200" b="1"/>
              <a:t>(m/</a:t>
            </a:r>
            <a:r>
              <a:rPr lang="en-US" altLang="fr-FR" sz="1200" b="1">
                <a:latin typeface="Symbol" pitchFamily="18" charset="2"/>
              </a:rPr>
              <a:t>D</a:t>
            </a:r>
            <a:r>
              <a:rPr lang="en-US" altLang="fr-FR" sz="1200" b="1"/>
              <a:t>m ~ 200)</a:t>
            </a:r>
          </a:p>
        </p:txBody>
      </p:sp>
      <p:sp>
        <p:nvSpPr>
          <p:cNvPr id="4347" name="TextBox 430"/>
          <p:cNvSpPr txBox="1">
            <a:spLocks noChangeArrowheads="1"/>
          </p:cNvSpPr>
          <p:nvPr/>
        </p:nvSpPr>
        <p:spPr bwMode="auto">
          <a:xfrm>
            <a:off x="5846885" y="2592388"/>
            <a:ext cx="1160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RFQ buncher</a:t>
            </a:r>
          </a:p>
        </p:txBody>
      </p:sp>
      <p:sp>
        <p:nvSpPr>
          <p:cNvPr id="4348" name="TextBox 432"/>
          <p:cNvSpPr txBox="1">
            <a:spLocks noChangeArrowheads="1"/>
          </p:cNvSpPr>
          <p:nvPr/>
        </p:nvSpPr>
        <p:spPr bwMode="auto">
          <a:xfrm>
            <a:off x="7057293" y="1382713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      MR ToF MS</a:t>
            </a:r>
          </a:p>
          <a:p>
            <a:pPr eaLnBrk="1" hangingPunct="1"/>
            <a:r>
              <a:rPr lang="en-US" altLang="fr-FR" sz="1200"/>
              <a:t>     (m/</a:t>
            </a:r>
            <a:r>
              <a:rPr lang="en-US" altLang="fr-FR" sz="1200">
                <a:latin typeface="Symbol" pitchFamily="18" charset="2"/>
              </a:rPr>
              <a:t>D</a:t>
            </a:r>
            <a:r>
              <a:rPr lang="en-US" altLang="fr-FR" sz="1200"/>
              <a:t>m ~ 10</a:t>
            </a:r>
            <a:r>
              <a:rPr lang="en-US" altLang="fr-FR" sz="1200" baseline="30000"/>
              <a:t>5</a:t>
            </a:r>
            <a:r>
              <a:rPr lang="en-US" altLang="fr-FR" sz="1200"/>
              <a:t>)</a:t>
            </a:r>
          </a:p>
        </p:txBody>
      </p:sp>
      <p:cxnSp>
        <p:nvCxnSpPr>
          <p:cNvPr id="331" name="Straight Arrow Connector 437"/>
          <p:cNvCxnSpPr/>
          <p:nvPr/>
        </p:nvCxnSpPr>
        <p:spPr>
          <a:xfrm>
            <a:off x="4350728" y="3367089"/>
            <a:ext cx="33703" cy="274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439"/>
          <p:cNvCxnSpPr/>
          <p:nvPr/>
        </p:nvCxnSpPr>
        <p:spPr>
          <a:xfrm>
            <a:off x="5273920" y="3340100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441"/>
          <p:cNvCxnSpPr>
            <a:stCxn id="4347" idx="2"/>
          </p:cNvCxnSpPr>
          <p:nvPr/>
        </p:nvCxnSpPr>
        <p:spPr>
          <a:xfrm flipH="1">
            <a:off x="6396404" y="2869387"/>
            <a:ext cx="30929" cy="63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Rectangle 333"/>
          <p:cNvSpPr/>
          <p:nvPr/>
        </p:nvSpPr>
        <p:spPr>
          <a:xfrm flipH="1">
            <a:off x="8415704" y="3284538"/>
            <a:ext cx="199292" cy="792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35" name="Oval 398"/>
          <p:cNvSpPr/>
          <p:nvPr/>
        </p:nvSpPr>
        <p:spPr>
          <a:xfrm>
            <a:off x="822081" y="3644900"/>
            <a:ext cx="29308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36" name="Oval 411"/>
          <p:cNvSpPr/>
          <p:nvPr/>
        </p:nvSpPr>
        <p:spPr>
          <a:xfrm>
            <a:off x="706315" y="3578226"/>
            <a:ext cx="30774" cy="36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37" name="Oval 413"/>
          <p:cNvSpPr/>
          <p:nvPr/>
        </p:nvSpPr>
        <p:spPr>
          <a:xfrm>
            <a:off x="741484" y="3700463"/>
            <a:ext cx="30774" cy="38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38" name="Oval 419"/>
          <p:cNvSpPr/>
          <p:nvPr/>
        </p:nvSpPr>
        <p:spPr>
          <a:xfrm>
            <a:off x="753208" y="3675063"/>
            <a:ext cx="29308" cy="36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39" name="Oval 421"/>
          <p:cNvSpPr/>
          <p:nvPr/>
        </p:nvSpPr>
        <p:spPr>
          <a:xfrm>
            <a:off x="786912" y="3803651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0" name="Oval 422"/>
          <p:cNvSpPr/>
          <p:nvPr/>
        </p:nvSpPr>
        <p:spPr>
          <a:xfrm>
            <a:off x="764931" y="3946526"/>
            <a:ext cx="29308" cy="36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1" name="Oval 424"/>
          <p:cNvSpPr/>
          <p:nvPr/>
        </p:nvSpPr>
        <p:spPr>
          <a:xfrm>
            <a:off x="773723" y="3881438"/>
            <a:ext cx="29308" cy="36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2" name="Oval 427"/>
          <p:cNvSpPr/>
          <p:nvPr/>
        </p:nvSpPr>
        <p:spPr>
          <a:xfrm>
            <a:off x="1403838" y="4254500"/>
            <a:ext cx="30774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3" name="Oval 436"/>
          <p:cNvSpPr/>
          <p:nvPr/>
        </p:nvSpPr>
        <p:spPr>
          <a:xfrm>
            <a:off x="1352551" y="4237038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344" name="Oval 438"/>
          <p:cNvSpPr/>
          <p:nvPr/>
        </p:nvSpPr>
        <p:spPr>
          <a:xfrm>
            <a:off x="1381858" y="4202113"/>
            <a:ext cx="30773" cy="38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363" name="TextBox 457"/>
          <p:cNvSpPr txBox="1">
            <a:spLocks noChangeArrowheads="1"/>
          </p:cNvSpPr>
          <p:nvPr/>
        </p:nvSpPr>
        <p:spPr bwMode="auto">
          <a:xfrm>
            <a:off x="7052897" y="2627314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bender</a:t>
            </a:r>
          </a:p>
        </p:txBody>
      </p:sp>
      <p:cxnSp>
        <p:nvCxnSpPr>
          <p:cNvPr id="346" name="Straight Arrow Connector 459"/>
          <p:cNvCxnSpPr/>
          <p:nvPr/>
        </p:nvCxnSpPr>
        <p:spPr>
          <a:xfrm>
            <a:off x="7489581" y="2922588"/>
            <a:ext cx="145073" cy="569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5" name="TextBox 417"/>
          <p:cNvSpPr txBox="1">
            <a:spLocks noChangeArrowheads="1"/>
          </p:cNvSpPr>
          <p:nvPr/>
        </p:nvSpPr>
        <p:spPr bwMode="auto">
          <a:xfrm>
            <a:off x="2249366" y="2987676"/>
            <a:ext cx="1138453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10</a:t>
            </a:r>
            <a:r>
              <a:rPr lang="en-US" altLang="fr-FR" sz="1200" baseline="30000"/>
              <a:t>-2</a:t>
            </a:r>
            <a:r>
              <a:rPr lang="en-US" altLang="fr-FR" sz="1200"/>
              <a:t> to 1 mbar</a:t>
            </a:r>
          </a:p>
        </p:txBody>
      </p:sp>
      <p:sp>
        <p:nvSpPr>
          <p:cNvPr id="4366" name="TextBox 417"/>
          <p:cNvSpPr txBox="1">
            <a:spLocks noChangeArrowheads="1"/>
          </p:cNvSpPr>
          <p:nvPr/>
        </p:nvSpPr>
        <p:spPr bwMode="auto">
          <a:xfrm>
            <a:off x="3437793" y="2665414"/>
            <a:ext cx="1223412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10</a:t>
            </a:r>
            <a:r>
              <a:rPr lang="en-US" altLang="fr-FR" sz="1200" baseline="30000"/>
              <a:t>-4</a:t>
            </a:r>
            <a:r>
              <a:rPr lang="en-US" altLang="fr-FR" sz="1200"/>
              <a:t> - 10</a:t>
            </a:r>
            <a:r>
              <a:rPr lang="en-US" altLang="fr-FR" sz="1200" baseline="30000"/>
              <a:t>-2 </a:t>
            </a:r>
            <a:r>
              <a:rPr lang="en-US" altLang="fr-FR" sz="1200"/>
              <a:t>mbar</a:t>
            </a:r>
          </a:p>
        </p:txBody>
      </p:sp>
      <p:sp>
        <p:nvSpPr>
          <p:cNvPr id="4367" name="TextBox 417"/>
          <p:cNvSpPr txBox="1">
            <a:spLocks noChangeArrowheads="1"/>
          </p:cNvSpPr>
          <p:nvPr/>
        </p:nvSpPr>
        <p:spPr bwMode="auto">
          <a:xfrm>
            <a:off x="6727581" y="1050926"/>
            <a:ext cx="824265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10</a:t>
            </a:r>
            <a:r>
              <a:rPr lang="en-US" altLang="fr-FR" sz="1200" baseline="30000"/>
              <a:t>-9 </a:t>
            </a:r>
            <a:r>
              <a:rPr lang="en-US" altLang="fr-FR" sz="1200"/>
              <a:t>mbar</a:t>
            </a:r>
          </a:p>
        </p:txBody>
      </p:sp>
      <p:sp>
        <p:nvSpPr>
          <p:cNvPr id="350" name="Flèche vers le bas 349"/>
          <p:cNvSpPr/>
          <p:nvPr/>
        </p:nvSpPr>
        <p:spPr>
          <a:xfrm>
            <a:off x="788377" y="2090738"/>
            <a:ext cx="131885" cy="2159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369" name="TextBox 415"/>
          <p:cNvSpPr txBox="1">
            <a:spLocks noChangeArrowheads="1"/>
          </p:cNvSpPr>
          <p:nvPr/>
        </p:nvSpPr>
        <p:spPr bwMode="auto">
          <a:xfrm>
            <a:off x="290147" y="1844676"/>
            <a:ext cx="1413720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200 - 500 mbar Ar</a:t>
            </a:r>
          </a:p>
        </p:txBody>
      </p:sp>
      <p:sp>
        <p:nvSpPr>
          <p:cNvPr id="4370" name="TextBox 435"/>
          <p:cNvSpPr txBox="1">
            <a:spLocks noChangeArrowheads="1"/>
          </p:cNvSpPr>
          <p:nvPr/>
        </p:nvSpPr>
        <p:spPr bwMode="auto">
          <a:xfrm>
            <a:off x="227135" y="3716339"/>
            <a:ext cx="542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400"/>
              <a:t>from</a:t>
            </a:r>
          </a:p>
          <a:p>
            <a:pPr eaLnBrk="1" hangingPunct="1"/>
            <a:r>
              <a:rPr lang="en-US" altLang="fr-FR" sz="1400"/>
              <a:t>  S</a:t>
            </a:r>
            <a:r>
              <a:rPr lang="en-US" altLang="fr-FR" sz="1400" baseline="30000"/>
              <a:t>3</a:t>
            </a:r>
          </a:p>
        </p:txBody>
      </p:sp>
      <p:sp>
        <p:nvSpPr>
          <p:cNvPr id="4371" name="TextBox 22"/>
          <p:cNvSpPr txBox="1">
            <a:spLocks noChangeArrowheads="1"/>
          </p:cNvSpPr>
          <p:nvPr/>
        </p:nvSpPr>
        <p:spPr bwMode="auto">
          <a:xfrm rot="-5400000">
            <a:off x="6831683" y="3565933"/>
            <a:ext cx="3818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towards Multi Purpose Room - Identification/detection</a:t>
            </a:r>
          </a:p>
        </p:txBody>
      </p:sp>
      <p:sp>
        <p:nvSpPr>
          <p:cNvPr id="4372" name="TextBox 1"/>
          <p:cNvSpPr txBox="1">
            <a:spLocks noChangeArrowheads="1"/>
          </p:cNvSpPr>
          <p:nvPr/>
        </p:nvSpPr>
        <p:spPr bwMode="auto">
          <a:xfrm>
            <a:off x="4297974" y="5583239"/>
            <a:ext cx="45705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400" b="1"/>
              <a:t>Lasers systems:</a:t>
            </a:r>
          </a:p>
          <a:p>
            <a:pPr eaLnBrk="1" hangingPunct="1"/>
            <a:r>
              <a:rPr lang="en-US" altLang="fr-FR" sz="1400"/>
              <a:t>                 TiSa           dye lasers       narrow bandwidth CW</a:t>
            </a:r>
          </a:p>
        </p:txBody>
      </p:sp>
      <p:sp>
        <p:nvSpPr>
          <p:cNvPr id="4374" name="Text Box 2"/>
          <p:cNvSpPr txBox="1">
            <a:spLocks noChangeArrowheads="1"/>
          </p:cNvSpPr>
          <p:nvPr/>
        </p:nvSpPr>
        <p:spPr bwMode="auto">
          <a:xfrm>
            <a:off x="1897674" y="0"/>
            <a:ext cx="504092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Basic principles of IGLIS @ S</a:t>
            </a:r>
            <a:r>
              <a:rPr lang="en-US" altLang="fr-FR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endParaRPr lang="en-US" alt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4444512" y="611188"/>
            <a:ext cx="183026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75" name="TextBox 430"/>
          <p:cNvSpPr txBox="1">
            <a:spLocks noChangeArrowheads="1"/>
          </p:cNvSpPr>
          <p:nvPr/>
        </p:nvSpPr>
        <p:spPr bwMode="auto">
          <a:xfrm>
            <a:off x="6459415" y="2916239"/>
            <a:ext cx="82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 b="1"/>
              <a:t>Pulse up</a:t>
            </a:r>
          </a:p>
          <a:p>
            <a:pPr eaLnBrk="1" hangingPunct="1"/>
            <a:r>
              <a:rPr lang="en-US" altLang="fr-FR" sz="1200"/>
              <a:t>(~ 3 kV)</a:t>
            </a:r>
          </a:p>
        </p:txBody>
      </p:sp>
      <p:cxnSp>
        <p:nvCxnSpPr>
          <p:cNvPr id="376" name="Connecteur droit avec flèche 375"/>
          <p:cNvCxnSpPr>
            <a:endCxn id="4414" idx="0"/>
          </p:cNvCxnSpPr>
          <p:nvPr/>
        </p:nvCxnSpPr>
        <p:spPr>
          <a:xfrm>
            <a:off x="6926873" y="3343275"/>
            <a:ext cx="82062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5871797" y="914400"/>
            <a:ext cx="0" cy="25606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938597" y="4079875"/>
            <a:ext cx="12792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5" name="Connecteur droit 354"/>
          <p:cNvCxnSpPr/>
          <p:nvPr/>
        </p:nvCxnSpPr>
        <p:spPr>
          <a:xfrm>
            <a:off x="6951785" y="4090989"/>
            <a:ext cx="0" cy="20018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80" name="TextBox 417"/>
          <p:cNvSpPr txBox="1">
            <a:spLocks noChangeArrowheads="1"/>
          </p:cNvSpPr>
          <p:nvPr/>
        </p:nvSpPr>
        <p:spPr bwMode="auto">
          <a:xfrm>
            <a:off x="4684835" y="2638426"/>
            <a:ext cx="1223412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/>
              <a:t>10</a:t>
            </a:r>
            <a:r>
              <a:rPr lang="en-US" altLang="fr-FR" sz="1200" baseline="30000"/>
              <a:t>-7</a:t>
            </a:r>
            <a:r>
              <a:rPr lang="en-US" altLang="fr-FR" sz="1200"/>
              <a:t> - 10</a:t>
            </a:r>
            <a:r>
              <a:rPr lang="en-US" altLang="fr-FR" sz="1200" baseline="30000"/>
              <a:t>-5 </a:t>
            </a:r>
            <a:r>
              <a:rPr lang="en-US" altLang="fr-FR" sz="1200"/>
              <a:t>mbar</a:t>
            </a:r>
          </a:p>
        </p:txBody>
      </p:sp>
      <p:cxnSp>
        <p:nvCxnSpPr>
          <p:cNvPr id="362" name="Connecteur droit 361"/>
          <p:cNvCxnSpPr/>
          <p:nvPr/>
        </p:nvCxnSpPr>
        <p:spPr>
          <a:xfrm>
            <a:off x="5871797" y="3857625"/>
            <a:ext cx="0" cy="2235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7" name="Connecteur droit 366"/>
          <p:cNvCxnSpPr/>
          <p:nvPr/>
        </p:nvCxnSpPr>
        <p:spPr>
          <a:xfrm>
            <a:off x="8217877" y="858839"/>
            <a:ext cx="0" cy="32337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83" name="ZoneTexte 17"/>
          <p:cNvSpPr txBox="1">
            <a:spLocks noChangeArrowheads="1"/>
          </p:cNvSpPr>
          <p:nvPr/>
        </p:nvSpPr>
        <p:spPr bwMode="auto">
          <a:xfrm>
            <a:off x="2195601" y="1470026"/>
            <a:ext cx="25122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S</a:t>
            </a:r>
            <a:r>
              <a:rPr lang="en-US" altLang="fr-FR" sz="2400" i="1" baseline="30000">
                <a:latin typeface="Arial Rounded MT Bold" pitchFamily="34" charset="0"/>
              </a:rPr>
              <a:t>3 </a:t>
            </a:r>
            <a:r>
              <a:rPr lang="en-US" altLang="fr-FR" sz="2400" i="1">
                <a:latin typeface="Arial Rounded MT Bold" pitchFamily="34" charset="0"/>
              </a:rPr>
              <a:t>-LEB</a:t>
            </a:r>
            <a:r>
              <a:rPr lang="en-US" altLang="fr-FR" sz="2400" i="1" baseline="30000">
                <a:latin typeface="Arial Rounded MT Bold" pitchFamily="34" charset="0"/>
              </a:rPr>
              <a:t> </a:t>
            </a:r>
            <a:r>
              <a:rPr lang="en-US" altLang="fr-FR" sz="2400" i="1">
                <a:latin typeface="Arial Rounded MT Bold" pitchFamily="34" charset="0"/>
              </a:rPr>
              <a:t>Phase 0</a:t>
            </a:r>
          </a:p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commissioning</a:t>
            </a:r>
          </a:p>
          <a:p>
            <a:pPr algn="ctr" eaLnBrk="1" hangingPunct="1"/>
            <a:r>
              <a:rPr lang="en-US" altLang="fr-FR" i="1">
                <a:latin typeface="Arial Rounded MT Bold" pitchFamily="34" charset="0"/>
              </a:rPr>
              <a:t>(ANR REGLIS3)</a:t>
            </a:r>
          </a:p>
        </p:txBody>
      </p:sp>
      <p:sp>
        <p:nvSpPr>
          <p:cNvPr id="4384" name="ZoneTexte 367"/>
          <p:cNvSpPr txBox="1">
            <a:spLocks noChangeArrowheads="1"/>
          </p:cNvSpPr>
          <p:nvPr/>
        </p:nvSpPr>
        <p:spPr bwMode="auto">
          <a:xfrm>
            <a:off x="5851252" y="1541463"/>
            <a:ext cx="1611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Phase 1</a:t>
            </a:r>
          </a:p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operation</a:t>
            </a:r>
          </a:p>
        </p:txBody>
      </p:sp>
      <p:sp>
        <p:nvSpPr>
          <p:cNvPr id="4385" name="ZoneTexte 368"/>
          <p:cNvSpPr txBox="1">
            <a:spLocks noChangeArrowheads="1"/>
          </p:cNvSpPr>
          <p:nvPr/>
        </p:nvSpPr>
        <p:spPr bwMode="auto">
          <a:xfrm>
            <a:off x="7136413" y="4868863"/>
            <a:ext cx="14360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Phase 2</a:t>
            </a:r>
          </a:p>
          <a:p>
            <a:pPr algn="ctr" eaLnBrk="1" hangingPunct="1"/>
            <a:r>
              <a:rPr lang="en-US" altLang="fr-FR" sz="2400" i="1">
                <a:latin typeface="Arial Rounded MT Bold" pitchFamily="34" charset="0"/>
              </a:rPr>
              <a:t>upgrade</a:t>
            </a:r>
          </a:p>
        </p:txBody>
      </p:sp>
      <p:sp>
        <p:nvSpPr>
          <p:cNvPr id="370" name="Right Arrow 17"/>
          <p:cNvSpPr/>
          <p:nvPr/>
        </p:nvSpPr>
        <p:spPr>
          <a:xfrm>
            <a:off x="8143143" y="3441700"/>
            <a:ext cx="252046" cy="48418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4387" name="ZoneTexte 1"/>
          <p:cNvSpPr txBox="1">
            <a:spLocks noChangeArrowheads="1"/>
          </p:cNvSpPr>
          <p:nvPr/>
        </p:nvSpPr>
        <p:spPr bwMode="auto">
          <a:xfrm>
            <a:off x="794239" y="638175"/>
            <a:ext cx="48621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fr-FR"/>
              <a:t>Provide pure &amp; low energy beams from S</a:t>
            </a:r>
            <a:r>
              <a:rPr lang="en-US" altLang="fr-FR" baseline="30000"/>
              <a:t>3</a:t>
            </a:r>
            <a:endParaRPr lang="en-US" altLang="fr-FR"/>
          </a:p>
          <a:p>
            <a:pPr eaLnBrk="1" hangingPunct="1">
              <a:buFont typeface="Arial" pitchFamily="34" charset="0"/>
              <a:buChar char="•"/>
            </a:pPr>
            <a:r>
              <a:rPr lang="en-US" altLang="fr-FR"/>
              <a:t>Perform medium resolution laser spectroscopy</a:t>
            </a:r>
          </a:p>
        </p:txBody>
      </p:sp>
      <p:pic>
        <p:nvPicPr>
          <p:cNvPr id="361" name="Picture 36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724" y="4285100"/>
            <a:ext cx="1607713" cy="9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06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38424" y="161693"/>
            <a:ext cx="155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rial Rounded MT Bold" panose="020F0704030504030204" pitchFamily="34" charset="0"/>
              </a:rPr>
              <a:t>LPC </a:t>
            </a:r>
            <a:r>
              <a:rPr lang="fr-FR" sz="2400" b="1" i="1" dirty="0" err="1" smtClean="0">
                <a:latin typeface="Arial Rounded MT Bold" panose="020F0704030504030204" pitchFamily="34" charset="0"/>
              </a:rPr>
              <a:t>Trap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472" y="680591"/>
            <a:ext cx="9229725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measurements in beta-decay constitute very sensitive tools to test some aspects of the Standard Model!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Symbol" pitchFamily="18" charset="2"/>
              </a:rPr>
              <a:t>	</a:t>
            </a:r>
            <a:r>
              <a:rPr lang="en-US" sz="2000" i="1" dirty="0">
                <a:latin typeface="+mj-lt"/>
                <a:sym typeface="Wingdings" panose="05000000000000000000" pitchFamily="2" charset="2"/>
              </a:rPr>
              <a:t> Fundamental symmetries of weak interaction</a:t>
            </a:r>
            <a:endParaRPr lang="en-US" sz="2000" i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70C0"/>
              </a:solidFill>
              <a:latin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The </a:t>
            </a:r>
            <a:r>
              <a:rPr lang="en-US" sz="2000" dirty="0" err="1">
                <a:latin typeface="+mj-lt"/>
              </a:rPr>
              <a:t>LPCTrap</a:t>
            </a:r>
            <a:r>
              <a:rPr lang="en-US" sz="2000" dirty="0">
                <a:latin typeface="+mj-lt"/>
              </a:rPr>
              <a:t> experiment @ GANIL: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b-n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angular correlation parameter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bn</a:t>
            </a:r>
            <a:endParaRPr lang="en-US" sz="2000" i="1" dirty="0">
              <a:solidFill>
                <a:srgbClr val="336699"/>
              </a:solidFill>
              <a:latin typeface="Symbol" panose="05050102010706020507" pitchFamily="18" charset="2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336699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336699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000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n-US" altLang="fr-FR" sz="1500" dirty="0">
                <a:solidFill>
                  <a:srgbClr val="000000"/>
                </a:solidFill>
                <a:latin typeface="+mj-lt"/>
              </a:rPr>
              <a:t>(for allowed transitions, non-oriented nuclei)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27" y="3717032"/>
            <a:ext cx="4248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231" y="3598508"/>
            <a:ext cx="1035440" cy="13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48064" y="1828495"/>
            <a:ext cx="3854966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(C</a:t>
            </a:r>
            <a:r>
              <a:rPr lang="fr-FR" baseline="-25000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fr-FR" baseline="-25000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fr-FR" baseline="-25000" dirty="0" smtClean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fr-FR" baseline="-2500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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tests of </a:t>
            </a:r>
            <a:r>
              <a:rPr lang="fr-FR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V-A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theory</a:t>
            </a:r>
            <a:endParaRPr lang="fr-FR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Symbol" pitchFamily="18" charset="2"/>
              </a:rPr>
              <a:t>(</a:t>
            </a:r>
            <a:r>
              <a:rPr lang="fr-FR" i="1" dirty="0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fr-FR" dirty="0" smtClean="0">
                <a:solidFill>
                  <a:srgbClr val="000000"/>
                </a:solidFill>
                <a:latin typeface="Symbol" pitchFamily="18" charset="2"/>
              </a:rPr>
              <a:t>)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+ </a:t>
            </a:r>
            <a:r>
              <a:rPr lang="fr-FR" i="1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Ft</a:t>
            </a:r>
            <a:r>
              <a:rPr lang="fr-FR" i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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V</a:t>
            </a:r>
            <a:r>
              <a:rPr lang="fr-FR" i="1" baseline="-25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ud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from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mirror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decays</a:t>
            </a:r>
            <a:endParaRPr lang="fr-FR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itchFamily="34" charset="0"/>
              </a:rPr>
              <a:t>inferred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fr-FR" dirty="0" err="1" smtClean="0">
                <a:solidFill>
                  <a:srgbClr val="0066FF"/>
                </a:solidFill>
                <a:latin typeface="Calibri" pitchFamily="34" charset="0"/>
              </a:rPr>
              <a:t>–ion</a:t>
            </a:r>
            <a:r>
              <a:rPr lang="fr-FR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66FF"/>
                </a:solidFill>
                <a:latin typeface="Calibri" pitchFamily="34" charset="0"/>
              </a:rPr>
              <a:t>coincidences</a:t>
            </a:r>
            <a:endParaRPr lang="fr-FR" dirty="0">
              <a:solidFill>
                <a:srgbClr val="0066FF"/>
              </a:solidFill>
              <a:latin typeface="Calibri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2564904"/>
            <a:ext cx="5112568" cy="558509"/>
            <a:chOff x="5292080" y="798536"/>
            <a:chExt cx="5112568" cy="558509"/>
          </a:xfrm>
        </p:grpSpPr>
        <p:grpSp>
          <p:nvGrpSpPr>
            <p:cNvPr id="14" name="Groupe 13"/>
            <p:cNvGrpSpPr/>
            <p:nvPr/>
          </p:nvGrpSpPr>
          <p:grpSpPr>
            <a:xfrm>
              <a:off x="6907190" y="798536"/>
              <a:ext cx="3497458" cy="558509"/>
              <a:chOff x="2051720" y="854267"/>
              <a:chExt cx="3497458" cy="558509"/>
            </a:xfrm>
          </p:grpSpPr>
          <p:graphicFrame>
            <p:nvGraphicFramePr>
              <p:cNvPr id="15" name="Object 2"/>
              <p:cNvGraphicFramePr>
                <a:graphicFrameLocks noChangeAspect="1"/>
              </p:cNvGraphicFramePr>
              <p:nvPr/>
            </p:nvGraphicFramePr>
            <p:xfrm>
              <a:off x="2051720" y="854267"/>
              <a:ext cx="3497458" cy="5585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2" name="Équation" r:id="rId5" imgW="2628720" imgH="419040" progId="Equation.3">
                      <p:embed/>
                    </p:oleObj>
                  </mc:Choice>
                  <mc:Fallback>
                    <p:oleObj name="Équation" r:id="rId5" imgW="262872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720" y="854267"/>
                            <a:ext cx="3497458" cy="5585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4067944" y="908720"/>
                <a:ext cx="32573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200" i="1" dirty="0">
                    <a:solidFill>
                      <a:srgbClr val="FF33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5292080" y="877735"/>
              <a:ext cx="1355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Calibri" pitchFamily="34" charset="0"/>
                </a:rPr>
                <a:t>Decay</a:t>
              </a:r>
              <a:r>
                <a:rPr lang="fr-FR" sz="2000" dirty="0" smtClean="0">
                  <a:latin typeface="Calibri" pitchFamily="34" charset="0"/>
                </a:rPr>
                <a:t> rate:</a:t>
              </a:r>
              <a:endParaRPr lang="en-GB" sz="2000" dirty="0">
                <a:latin typeface="Calibri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983" y="4677963"/>
            <a:ext cx="1664970" cy="13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33"/>
          <p:cNvGrpSpPr>
            <a:grpSpLocks noChangeAspect="1"/>
          </p:cNvGrpSpPr>
          <p:nvPr/>
        </p:nvGrpSpPr>
        <p:grpSpPr>
          <a:xfrm>
            <a:off x="5280762" y="4461939"/>
            <a:ext cx="1476165" cy="1567919"/>
            <a:chOff x="5544243" y="2166769"/>
            <a:chExt cx="1968220" cy="2090558"/>
          </a:xfrm>
        </p:grpSpPr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5544243" y="2193099"/>
              <a:ext cx="1968220" cy="20642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22" name="Picture 3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51669">
              <a:off x="5717386" y="2559501"/>
              <a:ext cx="1439998" cy="13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Connecteur droit avec flèche 62"/>
            <p:cNvCxnSpPr>
              <a:cxnSpLocks noChangeShapeType="1"/>
            </p:cNvCxnSpPr>
            <p:nvPr/>
          </p:nvCxnSpPr>
          <p:spPr bwMode="auto">
            <a:xfrm rot="5400000">
              <a:off x="5958444" y="3735099"/>
              <a:ext cx="900010" cy="72015"/>
            </a:xfrm>
            <a:prstGeom prst="straightConnector1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Connecteur droit avec flèche 64"/>
            <p:cNvCxnSpPr>
              <a:cxnSpLocks noChangeShapeType="1"/>
            </p:cNvCxnSpPr>
            <p:nvPr/>
          </p:nvCxnSpPr>
          <p:spPr bwMode="auto">
            <a:xfrm rot="5400000" flipH="1" flipV="1">
              <a:off x="5976451" y="2781096"/>
              <a:ext cx="93601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5" name="ZoneTexte 67"/>
            <p:cNvSpPr txBox="1">
              <a:spLocks noChangeArrowheads="1"/>
            </p:cNvSpPr>
            <p:nvPr/>
          </p:nvSpPr>
          <p:spPr bwMode="auto">
            <a:xfrm>
              <a:off x="6296242" y="3825276"/>
              <a:ext cx="97619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err="1">
                  <a:solidFill>
                    <a:srgbClr val="0066FF"/>
                  </a:solidFill>
                </a:rPr>
                <a:t>recoil</a:t>
              </a:r>
              <a:endParaRPr lang="en-GB" sz="1400" dirty="0">
                <a:solidFill>
                  <a:srgbClr val="0066FF"/>
                </a:solidFill>
              </a:endParaRPr>
            </a:p>
          </p:txBody>
        </p:sp>
        <p:sp>
          <p:nvSpPr>
            <p:cNvPr id="26" name="ZoneTexte 68"/>
            <p:cNvSpPr txBox="1">
              <a:spLocks noChangeArrowheads="1"/>
            </p:cNvSpPr>
            <p:nvPr/>
          </p:nvSpPr>
          <p:spPr bwMode="auto">
            <a:xfrm>
              <a:off x="6504349" y="2166769"/>
              <a:ext cx="37660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endParaRPr lang="en-GB" sz="1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6504899" y="5254027"/>
            <a:ext cx="1368152" cy="108012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197736" y="4317923"/>
            <a:ext cx="18002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2000" dirty="0" smtClean="0">
                <a:solidFill>
                  <a:srgbClr val="0066FF"/>
                </a:solidFill>
                <a:latin typeface="Calibri" pitchFamily="34" charset="0"/>
              </a:rPr>
              <a:t>Paul </a:t>
            </a:r>
            <a:r>
              <a:rPr lang="fr-FR" sz="2000" dirty="0" err="1">
                <a:solidFill>
                  <a:srgbClr val="0066FF"/>
                </a:solidFill>
                <a:latin typeface="Calibri" pitchFamily="34" charset="0"/>
              </a:rPr>
              <a:t>trap</a:t>
            </a:r>
            <a:endParaRPr lang="fr-FR" sz="2000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29" name="Image 28" descr="logo LPCTrap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8754" y="59847"/>
            <a:ext cx="846736" cy="6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79735" y="100013"/>
            <a:ext cx="50409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000" b="1" i="1" dirty="0" err="1">
                <a:latin typeface="Arial Rounded MT Bold" pitchFamily="34" charset="0"/>
              </a:rPr>
              <a:t>RFQs</a:t>
            </a:r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400" b="1" i="1" dirty="0" err="1">
                <a:latin typeface="Arial Rounded MT Bold" pitchFamily="34" charset="0"/>
              </a:rPr>
              <a:t>status</a:t>
            </a:r>
            <a:endParaRPr lang="fr-FR" altLang="fr-FR" sz="2400" b="1" i="1" dirty="0">
              <a:latin typeface="Arial Rounded MT Bold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154" y="2132014"/>
            <a:ext cx="3175489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e 22"/>
          <p:cNvGrpSpPr>
            <a:grpSpLocks/>
          </p:cNvGrpSpPr>
          <p:nvPr/>
        </p:nvGrpSpPr>
        <p:grpSpPr bwMode="auto">
          <a:xfrm>
            <a:off x="1140069" y="3621089"/>
            <a:ext cx="7363558" cy="2752725"/>
            <a:chOff x="608394" y="3078051"/>
            <a:chExt cx="9005506" cy="3398696"/>
          </a:xfrm>
        </p:grpSpPr>
        <p:pic>
          <p:nvPicPr>
            <p:cNvPr id="7188" name="Picture 2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21" y="3078051"/>
              <a:ext cx="7386034" cy="339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égende sans bordure 2 7"/>
            <p:cNvSpPr/>
            <p:nvPr/>
          </p:nvSpPr>
          <p:spPr bwMode="auto">
            <a:xfrm flipH="1">
              <a:off x="608394" y="4396356"/>
              <a:ext cx="650547" cy="570002"/>
            </a:xfrm>
            <a:prstGeom prst="callout2">
              <a:avLst>
                <a:gd name="adj1" fmla="val 41228"/>
                <a:gd name="adj2" fmla="val -5607"/>
                <a:gd name="adj3" fmla="val 47489"/>
                <a:gd name="adj4" fmla="val -21678"/>
                <a:gd name="adj5" fmla="val -40270"/>
                <a:gd name="adj6" fmla="val -81709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Mobile ion source </a:t>
              </a:r>
            </a:p>
          </p:txBody>
        </p:sp>
        <p:sp>
          <p:nvSpPr>
            <p:cNvPr id="9" name="Légende sans bordure 2 8"/>
            <p:cNvSpPr/>
            <p:nvPr/>
          </p:nvSpPr>
          <p:spPr bwMode="auto">
            <a:xfrm flipH="1">
              <a:off x="1144245" y="5761519"/>
              <a:ext cx="571692" cy="570002"/>
            </a:xfrm>
            <a:prstGeom prst="callout2">
              <a:avLst>
                <a:gd name="adj1" fmla="val 49151"/>
                <a:gd name="adj2" fmla="val -1081"/>
                <a:gd name="adj3" fmla="val 53136"/>
                <a:gd name="adj4" fmla="val -11589"/>
                <a:gd name="adj5" fmla="val -184060"/>
                <a:gd name="adj6" fmla="val -111958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S-Shape RFQ</a:t>
              </a:r>
            </a:p>
          </p:txBody>
        </p:sp>
        <p:sp>
          <p:nvSpPr>
            <p:cNvPr id="10" name="Légende sans bordure 2 9"/>
            <p:cNvSpPr/>
            <p:nvPr/>
          </p:nvSpPr>
          <p:spPr bwMode="auto">
            <a:xfrm flipH="1">
              <a:off x="3418470" y="4489336"/>
              <a:ext cx="550188" cy="190000"/>
            </a:xfrm>
            <a:prstGeom prst="callout2">
              <a:avLst>
                <a:gd name="adj1" fmla="val 49151"/>
                <a:gd name="adj2" fmla="val -1081"/>
                <a:gd name="adj3" fmla="val 49152"/>
                <a:gd name="adj4" fmla="val -18300"/>
                <a:gd name="adj5" fmla="val 229636"/>
                <a:gd name="adj6" fmla="val -59932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>
                <a:defRPr/>
              </a:pPr>
              <a:r>
                <a:rPr lang="fr-FR" sz="1000" dirty="0" err="1">
                  <a:solidFill>
                    <a:srgbClr val="002060"/>
                  </a:solidFill>
                </a:rPr>
                <a:t>mRFQ</a:t>
              </a:r>
              <a:endParaRPr lang="fr-FR" sz="1000" dirty="0">
                <a:solidFill>
                  <a:srgbClr val="002060"/>
                </a:solidFill>
              </a:endParaRPr>
            </a:p>
          </p:txBody>
        </p:sp>
        <p:sp>
          <p:nvSpPr>
            <p:cNvPr id="11" name="Légende sans bordure 2 10"/>
            <p:cNvSpPr/>
            <p:nvPr/>
          </p:nvSpPr>
          <p:spPr bwMode="auto">
            <a:xfrm>
              <a:off x="6721385" y="5592834"/>
              <a:ext cx="559148" cy="190000"/>
            </a:xfrm>
            <a:prstGeom prst="callout2">
              <a:avLst>
                <a:gd name="adj1" fmla="val 37196"/>
                <a:gd name="adj2" fmla="val -10505"/>
                <a:gd name="adj3" fmla="val 41181"/>
                <a:gd name="adj4" fmla="val -26432"/>
                <a:gd name="adj5" fmla="val -634820"/>
                <a:gd name="adj6" fmla="val -99878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QMF</a:t>
              </a:r>
            </a:p>
          </p:txBody>
        </p:sp>
        <p:sp>
          <p:nvSpPr>
            <p:cNvPr id="12" name="Légende sans bordure 2 11"/>
            <p:cNvSpPr/>
            <p:nvPr/>
          </p:nvSpPr>
          <p:spPr bwMode="auto">
            <a:xfrm>
              <a:off x="7000959" y="3314357"/>
              <a:ext cx="453411" cy="380002"/>
            </a:xfrm>
            <a:prstGeom prst="callout2">
              <a:avLst>
                <a:gd name="adj1" fmla="val 61107"/>
                <a:gd name="adj2" fmla="val -255"/>
                <a:gd name="adj3" fmla="val 61107"/>
                <a:gd name="adj4" fmla="val -15437"/>
                <a:gd name="adj5" fmla="val 280069"/>
                <a:gd name="adj6" fmla="val -48919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fr-FR" sz="1000" dirty="0" err="1">
                  <a:solidFill>
                    <a:srgbClr val="002060"/>
                  </a:solidFill>
                </a:rPr>
                <a:t>Einzel</a:t>
              </a:r>
              <a:r>
                <a:rPr lang="fr-FR" sz="1000" dirty="0">
                  <a:solidFill>
                    <a:srgbClr val="002060"/>
                  </a:solidFill>
                </a:rPr>
                <a:t> Lens</a:t>
              </a:r>
            </a:p>
          </p:txBody>
        </p:sp>
        <p:sp>
          <p:nvSpPr>
            <p:cNvPr id="13" name="Légende sans bordure 2 12"/>
            <p:cNvSpPr/>
            <p:nvPr/>
          </p:nvSpPr>
          <p:spPr bwMode="auto">
            <a:xfrm>
              <a:off x="8762633" y="3995530"/>
              <a:ext cx="851267" cy="570002"/>
            </a:xfrm>
            <a:prstGeom prst="callout2">
              <a:avLst>
                <a:gd name="adj1" fmla="val 61107"/>
                <a:gd name="adj2" fmla="val -255"/>
                <a:gd name="adj3" fmla="val 61107"/>
                <a:gd name="adj4" fmla="val -15437"/>
                <a:gd name="adj5" fmla="val -1484"/>
                <a:gd name="adj6" fmla="val -77581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fr-FR" sz="1000" dirty="0" err="1">
                  <a:solidFill>
                    <a:srgbClr val="002060"/>
                  </a:solidFill>
                </a:rPr>
                <a:t>Bent</a:t>
              </a:r>
              <a:r>
                <a:rPr lang="fr-FR" sz="1000" dirty="0">
                  <a:solidFill>
                    <a:srgbClr val="002060"/>
                  </a:solidFill>
                </a:rPr>
                <a:t> @76°</a:t>
              </a:r>
            </a:p>
            <a:p>
              <a:pPr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RFQ-</a:t>
              </a:r>
              <a:r>
                <a:rPr lang="fr-FR" sz="1000" dirty="0" err="1">
                  <a:solidFill>
                    <a:srgbClr val="002060"/>
                  </a:solidFill>
                </a:rPr>
                <a:t>Buncher</a:t>
              </a:r>
              <a:endParaRPr lang="fr-FR" sz="1000" dirty="0">
                <a:solidFill>
                  <a:srgbClr val="002060"/>
                </a:solidFill>
              </a:endParaRPr>
            </a:p>
          </p:txBody>
        </p:sp>
        <p:sp>
          <p:nvSpPr>
            <p:cNvPr id="14" name="Légende sans bordure 2 13"/>
            <p:cNvSpPr/>
            <p:nvPr/>
          </p:nvSpPr>
          <p:spPr bwMode="auto">
            <a:xfrm>
              <a:off x="7830720" y="4375776"/>
              <a:ext cx="566316" cy="570002"/>
            </a:xfrm>
            <a:prstGeom prst="callout2">
              <a:avLst>
                <a:gd name="adj1" fmla="val 65092"/>
                <a:gd name="adj2" fmla="val -1908"/>
                <a:gd name="adj3" fmla="val 64881"/>
                <a:gd name="adj4" fmla="val -14846"/>
                <a:gd name="adj5" fmla="val 26327"/>
                <a:gd name="adj6" fmla="val -122632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Mobile MCP-FC </a:t>
              </a:r>
            </a:p>
          </p:txBody>
        </p:sp>
        <p:sp>
          <p:nvSpPr>
            <p:cNvPr id="15" name="Légende sans bordure 2 14"/>
            <p:cNvSpPr/>
            <p:nvPr/>
          </p:nvSpPr>
          <p:spPr bwMode="auto">
            <a:xfrm flipH="1">
              <a:off x="4655047" y="3537801"/>
              <a:ext cx="650547" cy="380002"/>
            </a:xfrm>
            <a:prstGeom prst="callout2">
              <a:avLst>
                <a:gd name="adj1" fmla="val 52546"/>
                <a:gd name="adj2" fmla="val -4877"/>
                <a:gd name="adj3" fmla="val 50652"/>
                <a:gd name="adj4" fmla="val -28299"/>
                <a:gd name="adj5" fmla="val 146013"/>
                <a:gd name="adj6" fmla="val -167912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Silicium Mobile</a:t>
              </a:r>
            </a:p>
          </p:txBody>
        </p:sp>
        <p:sp>
          <p:nvSpPr>
            <p:cNvPr id="16" name="Légende sans bordure 2 15"/>
            <p:cNvSpPr/>
            <p:nvPr/>
          </p:nvSpPr>
          <p:spPr bwMode="auto">
            <a:xfrm>
              <a:off x="3418470" y="4075829"/>
              <a:ext cx="625458" cy="380002"/>
            </a:xfrm>
            <a:prstGeom prst="callout2">
              <a:avLst>
                <a:gd name="adj1" fmla="val 65092"/>
                <a:gd name="adj2" fmla="val -1908"/>
                <a:gd name="adj3" fmla="val 61107"/>
                <a:gd name="adj4" fmla="val -15437"/>
                <a:gd name="adj5" fmla="val 482670"/>
                <a:gd name="adj6" fmla="val -56389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>
                <a:defRPr/>
              </a:pPr>
              <a:r>
                <a:rPr lang="fr-FR" sz="1000" dirty="0">
                  <a:solidFill>
                    <a:srgbClr val="002060"/>
                  </a:solidFill>
                </a:rPr>
                <a:t>45° Mirror</a:t>
              </a:r>
            </a:p>
          </p:txBody>
        </p:sp>
        <p:sp>
          <p:nvSpPr>
            <p:cNvPr id="17" name="Légende sans bordure 2 16"/>
            <p:cNvSpPr/>
            <p:nvPr/>
          </p:nvSpPr>
          <p:spPr bwMode="auto">
            <a:xfrm flipH="1">
              <a:off x="4373682" y="5708537"/>
              <a:ext cx="562732" cy="380002"/>
            </a:xfrm>
            <a:prstGeom prst="callout2">
              <a:avLst>
                <a:gd name="adj1" fmla="val 61107"/>
                <a:gd name="adj2" fmla="val -255"/>
                <a:gd name="adj3" fmla="val 61107"/>
                <a:gd name="adj4" fmla="val -15437"/>
                <a:gd name="adj5" fmla="val -288871"/>
                <a:gd name="adj6" fmla="val -1085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>
                <a:defRPr/>
              </a:pPr>
              <a:r>
                <a:rPr lang="fr-FR" sz="1000" dirty="0" err="1">
                  <a:solidFill>
                    <a:srgbClr val="002060"/>
                  </a:solidFill>
                </a:rPr>
                <a:t>Einzel</a:t>
              </a:r>
              <a:r>
                <a:rPr lang="fr-FR" sz="1000" dirty="0">
                  <a:solidFill>
                    <a:srgbClr val="002060"/>
                  </a:solidFill>
                </a:rPr>
                <a:t> Lens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 flipH="1">
              <a:off x="4979425" y="3766022"/>
              <a:ext cx="465957" cy="58801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ZoneTexte 18"/>
          <p:cNvSpPr txBox="1">
            <a:spLocks noChangeArrowheads="1"/>
          </p:cNvSpPr>
          <p:nvPr/>
        </p:nvSpPr>
        <p:spPr bwMode="auto">
          <a:xfrm>
            <a:off x="5117123" y="6000750"/>
            <a:ext cx="306118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fr-FR">
                <a:sym typeface="Wingdings" pitchFamily="2" charset="2"/>
              </a:rPr>
              <a:t>3D study </a:t>
            </a:r>
            <a:r>
              <a:rPr lang="en-US" altLang="fr-FR">
                <a:solidFill>
                  <a:srgbClr val="FF0000"/>
                </a:solidFill>
                <a:sym typeface="Wingdings" pitchFamily="2" charset="2"/>
              </a:rPr>
              <a:t>almost completed</a:t>
            </a:r>
            <a:endParaRPr lang="en-US" altLang="fr-FR">
              <a:solidFill>
                <a:srgbClr val="FF0000"/>
              </a:solidFill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835" y="692151"/>
            <a:ext cx="145805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911" y="2309779"/>
            <a:ext cx="2020766" cy="20544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2060"/>
                </a:solidFill>
                <a:latin typeface="Arial" charset="0"/>
              </a:rPr>
              <a:t>RFQs  Assembly : LPC Caen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S-Shape RFQ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 err="1">
                <a:solidFill>
                  <a:srgbClr val="002060"/>
                </a:solidFill>
                <a:latin typeface="Arial" charset="0"/>
              </a:rPr>
              <a:t>mRFQ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EL + QMF + EL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RFQ-</a:t>
            </a:r>
            <a:r>
              <a:rPr lang="en-US" sz="900" dirty="0" err="1">
                <a:solidFill>
                  <a:srgbClr val="002060"/>
                </a:solidFill>
                <a:latin typeface="Arial" charset="0"/>
              </a:rPr>
              <a:t>Buncher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Mobile Thermo-ionic Source (x1)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Mobile MCP + Faraday Cup (x2)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Mobile </a:t>
            </a:r>
            <a:r>
              <a:rPr lang="en-US" sz="900" dirty="0" err="1">
                <a:solidFill>
                  <a:srgbClr val="002060"/>
                </a:solidFill>
                <a:latin typeface="Arial" charset="0"/>
              </a:rPr>
              <a:t>Silicium</a:t>
            </a:r>
            <a:r>
              <a:rPr lang="en-US" sz="900" dirty="0">
                <a:solidFill>
                  <a:srgbClr val="002060"/>
                </a:solidFill>
                <a:latin typeface="Arial" charset="0"/>
              </a:rPr>
              <a:t>  (x2 ?)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Laser Mirror 45°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RF Devices (x4)</a:t>
            </a:r>
            <a:endParaRPr lang="en-US" sz="900" dirty="0">
              <a:solidFill>
                <a:srgbClr val="C00000"/>
              </a:solidFill>
              <a:latin typeface="Arial" charset="0"/>
            </a:endParaRP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Pumping</a:t>
            </a:r>
          </a:p>
          <a:p>
            <a:pPr marL="268288" lvl="1" indent="-92075">
              <a:buFontTx/>
              <a:buChar char="-"/>
              <a:defRPr/>
            </a:pPr>
            <a:r>
              <a:rPr lang="en-US" sz="900" dirty="0">
                <a:solidFill>
                  <a:srgbClr val="002060"/>
                </a:solidFill>
                <a:latin typeface="Arial" charset="0"/>
              </a:rPr>
              <a:t>Chambers + Frame + Bellows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885" y="741363"/>
            <a:ext cx="1279281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623" y="641351"/>
            <a:ext cx="163976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ZoneTexte 22"/>
          <p:cNvSpPr txBox="1">
            <a:spLocks noChangeArrowheads="1"/>
          </p:cNvSpPr>
          <p:nvPr/>
        </p:nvSpPr>
        <p:spPr bwMode="auto">
          <a:xfrm>
            <a:off x="502627" y="1563688"/>
            <a:ext cx="650630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fr-FR">
                <a:sym typeface="Wingdings" pitchFamily="2" charset="2"/>
              </a:rPr>
              <a:t>Ion trajectory simulations with buffer gas </a:t>
            </a:r>
            <a:r>
              <a:rPr lang="en-US" altLang="fr-FR">
                <a:solidFill>
                  <a:srgbClr val="FF0000"/>
                </a:solidFill>
                <a:sym typeface="Wingdings" pitchFamily="2" charset="2"/>
              </a:rPr>
              <a:t>completed for REGLIS3 </a:t>
            </a:r>
            <a:endParaRPr lang="en-US" altLang="fr-FR">
              <a:solidFill>
                <a:srgbClr val="FF0000"/>
              </a:solidFill>
            </a:endParaRPr>
          </a:p>
        </p:txBody>
      </p:sp>
      <p:grpSp>
        <p:nvGrpSpPr>
          <p:cNvPr id="7179" name="Groupe 19"/>
          <p:cNvGrpSpPr>
            <a:grpSpLocks/>
          </p:cNvGrpSpPr>
          <p:nvPr/>
        </p:nvGrpSpPr>
        <p:grpSpPr bwMode="auto">
          <a:xfrm>
            <a:off x="7079574" y="649289"/>
            <a:ext cx="1456292" cy="992187"/>
            <a:chOff x="1085664" y="4585659"/>
            <a:chExt cx="2589864" cy="1770598"/>
          </a:xfrm>
        </p:grpSpPr>
        <p:pic>
          <p:nvPicPr>
            <p:cNvPr id="7184" name="Picture 20" descr="0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lum bright="-10000"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211" y="4638062"/>
              <a:ext cx="2363317" cy="171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55904" y="5512035"/>
              <a:ext cx="1209200" cy="815892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6" name="ZoneTexte 11"/>
            <p:cNvSpPr txBox="1">
              <a:spLocks noChangeArrowheads="1"/>
            </p:cNvSpPr>
            <p:nvPr/>
          </p:nvSpPr>
          <p:spPr bwMode="auto">
            <a:xfrm>
              <a:off x="1085664" y="4585659"/>
              <a:ext cx="2500698" cy="82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sz="1200" b="1"/>
                <a:t>Higher pressure </a:t>
              </a:r>
            </a:p>
            <a:p>
              <a:pPr algn="ctr" eaLnBrk="1" hangingPunct="1"/>
              <a:r>
                <a:rPr lang="en-US" altLang="fr-FR" sz="1200" b="1"/>
                <a:t>zone</a:t>
              </a: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2294330" y="5333560"/>
              <a:ext cx="797447" cy="5467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6380285" y="2309779"/>
            <a:ext cx="2730012" cy="646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Arial" charset="0"/>
                <a:sym typeface="Wingdings" panose="05000000000000000000" pitchFamily="2" charset="2"/>
              </a:rPr>
              <a:t>Buncher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 simulations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Completed end of 2015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7621466" y="1792288"/>
            <a:ext cx="438150" cy="184150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2" name="Picture 31" descr="Afficher l'image d'origi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866" y="638175"/>
            <a:ext cx="96275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12" y="752475"/>
            <a:ext cx="89681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08" y="590550"/>
            <a:ext cx="15430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979735" y="100013"/>
            <a:ext cx="50409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000" b="1" i="1" dirty="0" err="1">
                <a:latin typeface="Arial Rounded MT Bold" pitchFamily="34" charset="0"/>
              </a:rPr>
              <a:t>RFQs</a:t>
            </a:r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400" b="1" i="1" dirty="0" err="1">
                <a:latin typeface="Arial Rounded MT Bold" pitchFamily="34" charset="0"/>
              </a:rPr>
              <a:t>status</a:t>
            </a:r>
            <a:endParaRPr lang="fr-FR" altLang="fr-FR" sz="2400" b="1" i="1" dirty="0">
              <a:latin typeface="Arial Rounded MT Bold" pitchFamily="34" charset="0"/>
            </a:endParaRPr>
          </a:p>
        </p:txBody>
      </p:sp>
      <p:pic>
        <p:nvPicPr>
          <p:cNvPr id="819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1" y="703264"/>
            <a:ext cx="214239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677" y="1706564"/>
            <a:ext cx="2860431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327" y="877888"/>
            <a:ext cx="347003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90651" y="3101976"/>
            <a:ext cx="71320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REGLIS3 RFQs: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design validated</a:t>
            </a:r>
            <a:r>
              <a:rPr lang="en-US" dirty="0">
                <a:latin typeface="Arial" charset="0"/>
              </a:rPr>
              <a:t>,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manufacturing ongoing @ LPC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 Start tests with RF &amp; gas in November-December 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1" y="3975101"/>
            <a:ext cx="16910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508" y="4729163"/>
            <a:ext cx="167493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766" y="4056063"/>
            <a:ext cx="8001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459" y="3943351"/>
            <a:ext cx="235780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476501" y="5630863"/>
            <a:ext cx="4428392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REGLIS3 diagnostics &amp; </a:t>
            </a:r>
            <a:r>
              <a:rPr lang="en-US" dirty="0" err="1">
                <a:latin typeface="Arial" charset="0"/>
              </a:rPr>
              <a:t>RFQbuncher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Final 3D study in progress</a:t>
            </a:r>
          </a:p>
        </p:txBody>
      </p:sp>
    </p:spTree>
    <p:extLst>
      <p:ext uri="{BB962C8B-B14F-4D97-AF65-F5344CB8AC3E}">
        <p14:creationId xmlns:p14="http://schemas.microsoft.com/office/powerpoint/2010/main" val="76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79736" y="100013"/>
            <a:ext cx="5956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400" b="1" i="1" dirty="0" err="1">
                <a:latin typeface="Arial Rounded MT Bold" pitchFamily="34" charset="0"/>
              </a:rPr>
              <a:t>RFQs</a:t>
            </a:r>
            <a:r>
              <a:rPr lang="fr-FR" altLang="fr-FR" sz="2400" b="1" i="1" dirty="0">
                <a:latin typeface="Arial Rounded MT Bold" pitchFamily="34" charset="0"/>
              </a:rPr>
              <a:t> </a:t>
            </a:r>
            <a:r>
              <a:rPr lang="fr-FR" altLang="fr-FR" sz="2400" b="1" i="1" dirty="0" err="1">
                <a:latin typeface="Arial Rounded MT Bold" pitchFamily="34" charset="0"/>
              </a:rPr>
              <a:t>status</a:t>
            </a:r>
            <a:r>
              <a:rPr lang="fr-FR" altLang="fr-FR" sz="2400" b="1" i="1" dirty="0">
                <a:latin typeface="Arial Rounded MT Bold" pitchFamily="34" charset="0"/>
              </a:rPr>
              <a:t>: RF, </a:t>
            </a:r>
            <a:r>
              <a:rPr lang="fr-FR" altLang="fr-FR" sz="2000" b="1" i="1" dirty="0">
                <a:latin typeface="Arial Rounded MT Bold" pitchFamily="34" charset="0"/>
              </a:rPr>
              <a:t>vacuum</a:t>
            </a:r>
            <a:r>
              <a:rPr lang="fr-FR" altLang="fr-FR" sz="2400" b="1" i="1" dirty="0">
                <a:latin typeface="Arial Rounded MT Bold" pitchFamily="34" charset="0"/>
              </a:rPr>
              <a:t> &amp; slow control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643" y="561976"/>
            <a:ext cx="147564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561" y="771526"/>
            <a:ext cx="4155831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3"/>
          <p:cNvSpPr txBox="1">
            <a:spLocks noChangeArrowheads="1"/>
          </p:cNvSpPr>
          <p:nvPr/>
        </p:nvSpPr>
        <p:spPr bwMode="auto">
          <a:xfrm>
            <a:off x="300405" y="638176"/>
            <a:ext cx="27206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Based on resonant RF circuit </a:t>
            </a:r>
          </a:p>
        </p:txBody>
      </p:sp>
      <p:sp>
        <p:nvSpPr>
          <p:cNvPr id="19" name="ZoneTexte 4"/>
          <p:cNvSpPr txBox="1">
            <a:spLocks noChangeArrowheads="1"/>
          </p:cNvSpPr>
          <p:nvPr/>
        </p:nvSpPr>
        <p:spPr bwMode="auto">
          <a:xfrm>
            <a:off x="1792166" y="2297114"/>
            <a:ext cx="5398477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2 circuits</a:t>
            </a:r>
            <a:r>
              <a:rPr lang="en-US" altLang="fr-FR" dirty="0" smtClean="0">
                <a:sym typeface="Wingdings" panose="05000000000000000000" pitchFamily="2" charset="2"/>
              </a:rPr>
              <a:t></a:t>
            </a:r>
            <a:r>
              <a:rPr lang="en-US" altLang="fr-FR" dirty="0" smtClean="0"/>
              <a:t> 0.4-1.3 MHz  /  1.3 </a:t>
            </a:r>
            <a:r>
              <a:rPr lang="en-US" altLang="fr-FR" dirty="0" err="1" smtClean="0"/>
              <a:t>kVptp</a:t>
            </a:r>
            <a:r>
              <a:rPr lang="en-US" altLang="fr-FR" dirty="0" smtClean="0"/>
              <a:t>  / ~20 Watts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Covers all masses from A=40 to A&gt;300</a:t>
            </a:r>
          </a:p>
          <a:p>
            <a:pPr eaLnBrk="1" hangingPunct="1">
              <a:defRPr/>
            </a:pPr>
            <a:r>
              <a:rPr lang="en-US" alt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 Validation with real RFQ structures in November </a:t>
            </a:r>
            <a:endParaRPr lang="en-US" altLang="fr-FR" dirty="0" smtClean="0">
              <a:solidFill>
                <a:srgbClr val="FF0000"/>
              </a:solidFill>
            </a:endParaRPr>
          </a:p>
        </p:txBody>
      </p:sp>
      <p:pic>
        <p:nvPicPr>
          <p:cNvPr id="9223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731" y="835026"/>
            <a:ext cx="145952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ZoneTexte 2"/>
          <p:cNvSpPr txBox="1">
            <a:spLocks noChangeArrowheads="1"/>
          </p:cNvSpPr>
          <p:nvPr/>
        </p:nvSpPr>
        <p:spPr bwMode="auto">
          <a:xfrm rot="-1392325">
            <a:off x="6693877" y="1304925"/>
            <a:ext cx="2274277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0000"/>
                </a:solidFill>
              </a:rPr>
              <a:t>Study in progress </a:t>
            </a:r>
          </a:p>
        </p:txBody>
      </p: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570036" y="5807076"/>
            <a:ext cx="4047392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RFQs vacuum calculations </a:t>
            </a:r>
            <a:r>
              <a:rPr lang="en-US" altLang="fr-FR" dirty="0" smtClean="0">
                <a:solidFill>
                  <a:srgbClr val="FF0000"/>
                </a:solidFill>
              </a:rPr>
              <a:t>completed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Vacuum system </a:t>
            </a:r>
            <a:r>
              <a:rPr lang="en-US" alt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validated</a:t>
            </a:r>
          </a:p>
        </p:txBody>
      </p:sp>
      <p:pic>
        <p:nvPicPr>
          <p:cNvPr id="9226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3543301"/>
            <a:ext cx="293516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731" y="3375025"/>
            <a:ext cx="320479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ZoneTexte 4"/>
          <p:cNvSpPr txBox="1">
            <a:spLocks noChangeArrowheads="1"/>
          </p:cNvSpPr>
          <p:nvPr/>
        </p:nvSpPr>
        <p:spPr bwMode="auto">
          <a:xfrm>
            <a:off x="4901712" y="5788026"/>
            <a:ext cx="3924300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fr-FR" dirty="0" smtClean="0"/>
              <a:t>REGLIS3 slow control</a:t>
            </a:r>
            <a:r>
              <a:rPr lang="en-US" altLang="fr-FR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under study</a:t>
            </a:r>
          </a:p>
          <a:p>
            <a:pPr marL="0" indent="0" eaLnBrk="1" hangingPunct="1">
              <a:defRPr/>
            </a:pPr>
            <a:r>
              <a:rPr lang="en-US" altLang="fr-FR" dirty="0" smtClean="0">
                <a:solidFill>
                  <a:srgbClr val="FF0000"/>
                </a:solidFill>
              </a:rPr>
              <a:t>	</a:t>
            </a:r>
            <a:r>
              <a:rPr lang="en-US" altLang="fr-FR" dirty="0" smtClean="0"/>
              <a:t>(architecture validated)</a:t>
            </a:r>
          </a:p>
        </p:txBody>
      </p:sp>
    </p:spTree>
    <p:extLst>
      <p:ext uri="{BB962C8B-B14F-4D97-AF65-F5344CB8AC3E}">
        <p14:creationId xmlns:p14="http://schemas.microsoft.com/office/powerpoint/2010/main" val="20014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98736" y="100013"/>
            <a:ext cx="595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i="1">
                <a:latin typeface="Arial Rounded MT Bold" pitchFamily="34" charset="0"/>
              </a:rPr>
              <a:t> MR-ToF-MS (PILGRIM)</a:t>
            </a:r>
          </a:p>
        </p:txBody>
      </p:sp>
      <p:pic>
        <p:nvPicPr>
          <p:cNvPr id="11267" name="Image 66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590" y="714376"/>
            <a:ext cx="134375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074" y="577851"/>
            <a:ext cx="89681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497" y="2174875"/>
            <a:ext cx="208524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2" y="2174875"/>
            <a:ext cx="24003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481" y="2174875"/>
            <a:ext cx="3352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096" y="3357563"/>
            <a:ext cx="138918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016" y="3376614"/>
            <a:ext cx="1863969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4"/>
          <p:cNvSpPr txBox="1">
            <a:spLocks noChangeArrowheads="1"/>
          </p:cNvSpPr>
          <p:nvPr/>
        </p:nvSpPr>
        <p:spPr bwMode="auto">
          <a:xfrm>
            <a:off x="653562" y="1306513"/>
            <a:ext cx="5205046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Simulations and mechanical design  </a:t>
            </a:r>
            <a:r>
              <a:rPr lang="en-US" altLang="fr-FR" dirty="0" smtClean="0"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completed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Assembly </a:t>
            </a:r>
            <a:r>
              <a:rPr lang="en-US" alt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ongoing</a:t>
            </a:r>
          </a:p>
        </p:txBody>
      </p:sp>
      <p:pic>
        <p:nvPicPr>
          <p:cNvPr id="11275" name="Picture 11" descr="G:\PILGRIM\D6_Dossier_Images_Photos\Images\IM_PILGRIM_2015_09_24_Source (17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558" y="4535488"/>
            <a:ext cx="4037134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4"/>
          <p:cNvSpPr txBox="1">
            <a:spLocks noChangeArrowheads="1"/>
          </p:cNvSpPr>
          <p:nvPr/>
        </p:nvSpPr>
        <p:spPr bwMode="auto">
          <a:xfrm>
            <a:off x="530470" y="4364038"/>
            <a:ext cx="5518638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Slow control </a:t>
            </a:r>
            <a:r>
              <a:rPr lang="en-US" altLang="fr-FR" dirty="0" smtClean="0"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under development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Offline tests @LPC (K</a:t>
            </a:r>
            <a:r>
              <a:rPr lang="en-US" altLang="fr-FR" baseline="30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+ </a:t>
            </a:r>
            <a:r>
              <a:rPr lang="en-US" altLang="fr-FR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&amp; Ca</a:t>
            </a:r>
            <a:r>
              <a:rPr lang="en-US" altLang="fr-FR" baseline="30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+</a:t>
            </a:r>
            <a:r>
              <a:rPr lang="en-US" altLang="fr-FR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) </a:t>
            </a:r>
            <a:r>
              <a:rPr lang="en-US" alt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olidFill>
                  <a:srgbClr val="FF0000"/>
                </a:solidFill>
              </a:rPr>
              <a:t>first semester 2016</a:t>
            </a:r>
          </a:p>
        </p:txBody>
      </p:sp>
      <p:sp>
        <p:nvSpPr>
          <p:cNvPr id="11277" name="ZoneTexte 22"/>
          <p:cNvSpPr txBox="1">
            <a:spLocks noChangeArrowheads="1"/>
          </p:cNvSpPr>
          <p:nvPr/>
        </p:nvSpPr>
        <p:spPr bwMode="auto">
          <a:xfrm>
            <a:off x="4227047" y="5926139"/>
            <a:ext cx="13273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1500"/>
              <a:t>Pulsed </a:t>
            </a:r>
          </a:p>
          <a:p>
            <a:pPr algn="ctr" eaLnBrk="1" hangingPunct="1"/>
            <a:r>
              <a:rPr lang="en-US" altLang="fr-FR" sz="1500"/>
              <a:t>offline source</a:t>
            </a:r>
          </a:p>
        </p:txBody>
      </p:sp>
    </p:spTree>
    <p:extLst>
      <p:ext uri="{BB962C8B-B14F-4D97-AF65-F5344CB8AC3E}">
        <p14:creationId xmlns:p14="http://schemas.microsoft.com/office/powerpoint/2010/main" val="9681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79735" y="100013"/>
            <a:ext cx="50409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2400" b="1" i="1">
                <a:latin typeface="Arial Rounded MT Bold" pitchFamily="34" charset="0"/>
              </a:rPr>
              <a:t>RFQs simulations (E. Traykov)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54" y="663576"/>
            <a:ext cx="2858966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682" y="2273301"/>
            <a:ext cx="189474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82" y="3125788"/>
            <a:ext cx="294395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3963866" y="860426"/>
            <a:ext cx="4717073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solidFill>
                  <a:schemeClr val="accent2"/>
                </a:solidFill>
                <a:cs typeface="Arial" pitchFamily="34" charset="0"/>
              </a:rPr>
              <a:t>Transmission: 80% </a:t>
            </a:r>
            <a:r>
              <a:rPr lang="en-GB" altLang="fr-FR" sz="16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</a:t>
            </a:r>
            <a:r>
              <a:rPr lang="en-GB" altLang="fr-FR" sz="1600">
                <a:solidFill>
                  <a:schemeClr val="accent2"/>
                </a:solidFill>
                <a:cs typeface="Arial" pitchFamily="34" charset="0"/>
              </a:rPr>
              <a:t> 100%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Background gas pressure (Argon): 0.01 </a:t>
            </a:r>
            <a:r>
              <a:rPr lang="en-GB" altLang="fr-FR" sz="1600">
                <a:cs typeface="Arial" pitchFamily="34" charset="0"/>
                <a:sym typeface="Symbol" pitchFamily="18" charset="2"/>
              </a:rPr>
              <a:t></a:t>
            </a:r>
            <a:r>
              <a:rPr lang="en-GB" altLang="fr-FR" sz="1600">
                <a:cs typeface="Arial" pitchFamily="34" charset="0"/>
              </a:rPr>
              <a:t> 0.1 mbar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U</a:t>
            </a:r>
            <a:r>
              <a:rPr lang="en-GB" altLang="fr-FR" sz="1600" baseline="-25000">
                <a:cs typeface="Arial" pitchFamily="34" charset="0"/>
              </a:rPr>
              <a:t>RF</a:t>
            </a:r>
            <a:r>
              <a:rPr lang="en-GB" altLang="fr-FR" sz="1600">
                <a:cs typeface="Arial" pitchFamily="34" charset="0"/>
              </a:rPr>
              <a:t> = 100 </a:t>
            </a:r>
            <a:r>
              <a:rPr lang="en-GB" altLang="fr-FR" sz="1600">
                <a:cs typeface="Arial" pitchFamily="34" charset="0"/>
                <a:sym typeface="Symbol" pitchFamily="18" charset="2"/>
              </a:rPr>
              <a:t></a:t>
            </a:r>
            <a:r>
              <a:rPr lang="en-GB" altLang="fr-FR" sz="1600">
                <a:cs typeface="Arial" pitchFamily="34" charset="0"/>
              </a:rPr>
              <a:t> 800 V, f</a:t>
            </a:r>
            <a:r>
              <a:rPr lang="en-GB" altLang="fr-FR" sz="1600" baseline="-25000">
                <a:cs typeface="Arial" pitchFamily="34" charset="0"/>
              </a:rPr>
              <a:t>RF</a:t>
            </a:r>
            <a:r>
              <a:rPr lang="en-GB" altLang="fr-FR" sz="1600">
                <a:cs typeface="Arial" pitchFamily="34" charset="0"/>
              </a:rPr>
              <a:t> = 0.5 </a:t>
            </a:r>
            <a:r>
              <a:rPr lang="en-GB" altLang="fr-FR" sz="1600">
                <a:cs typeface="Arial" pitchFamily="34" charset="0"/>
                <a:sym typeface="Symbol" pitchFamily="18" charset="2"/>
              </a:rPr>
              <a:t></a:t>
            </a:r>
            <a:r>
              <a:rPr lang="en-GB" altLang="fr-FR" sz="1600">
                <a:cs typeface="Arial" pitchFamily="34" charset="0"/>
              </a:rPr>
              <a:t> 1 MHz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Cooled beam at exit of SRFQ</a:t>
            </a:r>
          </a:p>
        </p:txBody>
      </p:sp>
      <p:sp>
        <p:nvSpPr>
          <p:cNvPr id="14343" name="Text Box 109"/>
          <p:cNvSpPr txBox="1">
            <a:spLocks noChangeArrowheads="1"/>
          </p:cNvSpPr>
          <p:nvPr/>
        </p:nvSpPr>
        <p:spPr bwMode="auto">
          <a:xfrm>
            <a:off x="4004897" y="2219326"/>
            <a:ext cx="3121269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solidFill>
                  <a:schemeClr val="accent2"/>
                </a:solidFill>
                <a:cs typeface="Arial" pitchFamily="34" charset="0"/>
              </a:rPr>
              <a:t>Transmission: 100%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Small  r</a:t>
            </a:r>
            <a:r>
              <a:rPr lang="en-GB" altLang="fr-FR" sz="1600" baseline="-25000">
                <a:cs typeface="Arial" pitchFamily="34" charset="0"/>
              </a:rPr>
              <a:t>0</a:t>
            </a:r>
            <a:r>
              <a:rPr lang="en-GB" altLang="fr-FR" sz="1600">
                <a:cs typeface="Arial" pitchFamily="34" charset="0"/>
              </a:rPr>
              <a:t> = 3 mm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Differential pumping measured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fr-FR" sz="1600">
                <a:cs typeface="Arial" pitchFamily="34" charset="0"/>
              </a:rPr>
              <a:t>Steering possibility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31274" y="3578226"/>
            <a:ext cx="454122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fr-FR" sz="1600" dirty="0">
                <a:solidFill>
                  <a:schemeClr val="accent2"/>
                </a:solidFill>
              </a:rPr>
              <a:t>Transmission: 80 - 100%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fr-FR" sz="1600" dirty="0">
                <a:solidFill>
                  <a:schemeClr val="accent2"/>
                </a:solidFill>
              </a:rPr>
              <a:t>Resolving power &gt; 200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fr-FR" sz="1600" dirty="0" err="1"/>
              <a:t>f</a:t>
            </a:r>
            <a:r>
              <a:rPr lang="en-GB" altLang="fr-FR" sz="1600" baseline="-25000" dirty="0" err="1"/>
              <a:t>RF</a:t>
            </a:r>
            <a:r>
              <a:rPr lang="en-GB" altLang="fr-FR" sz="1600" dirty="0"/>
              <a:t> same as SRFQ, </a:t>
            </a:r>
            <a:r>
              <a:rPr lang="en-GB" altLang="fr-FR" sz="1600" dirty="0" err="1"/>
              <a:t>mRFQ</a:t>
            </a:r>
            <a:endParaRPr lang="en-GB" altLang="fr-FR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fr-FR" sz="1600" dirty="0"/>
              <a:t>Novel operation </a:t>
            </a:r>
            <a:r>
              <a:rPr lang="en-GB" altLang="fr-FR" sz="1600" dirty="0" smtClean="0"/>
              <a:t>modes </a:t>
            </a:r>
            <a:r>
              <a:rPr lang="en-GB" altLang="fr-FR" sz="1600" dirty="0" smtClean="0">
                <a:sym typeface="Wingdings" panose="05000000000000000000" pitchFamily="2" charset="2"/>
              </a:rPr>
              <a:t></a:t>
            </a:r>
            <a:r>
              <a:rPr lang="en-GB" altLang="fr-FR" sz="1600" dirty="0" smtClean="0"/>
              <a:t> </a:t>
            </a:r>
            <a:r>
              <a:rPr lang="en-GB" altLang="fr-FR" sz="1600" dirty="0"/>
              <a:t>R &gt; 1500 (</a:t>
            </a:r>
            <a:r>
              <a:rPr lang="en-GB" altLang="fr-FR" sz="1600" dirty="0">
                <a:latin typeface="Symbol" pitchFamily="18" charset="2"/>
              </a:rPr>
              <a:t>e</a:t>
            </a:r>
            <a:r>
              <a:rPr lang="en-GB" altLang="fr-FR" sz="1600" dirty="0"/>
              <a:t> </a:t>
            </a:r>
            <a:r>
              <a:rPr lang="en-GB" altLang="fr-FR" sz="1600" dirty="0">
                <a:sym typeface="Symbol" pitchFamily="18" charset="2"/>
              </a:rPr>
              <a:t></a:t>
            </a:r>
            <a:r>
              <a:rPr lang="en-GB" altLang="fr-FR" sz="1600" dirty="0"/>
              <a:t> 80</a:t>
            </a:r>
            <a:r>
              <a:rPr lang="en-GB" altLang="fr-FR" sz="1600" dirty="0" smtClean="0"/>
              <a:t>%)</a:t>
            </a:r>
          </a:p>
          <a:p>
            <a:pPr>
              <a:defRPr/>
            </a:pPr>
            <a:r>
              <a:rPr lang="en-GB" altLang="fr-FR" sz="1600" dirty="0"/>
              <a:t> </a:t>
            </a:r>
            <a:r>
              <a:rPr lang="en-GB" altLang="fr-FR" sz="1600" dirty="0" smtClean="0"/>
              <a:t>        (technically demanding, to be tested) </a:t>
            </a:r>
            <a:endParaRPr lang="en-GB" altLang="fr-FR" sz="1600" dirty="0"/>
          </a:p>
        </p:txBody>
      </p:sp>
      <p:grpSp>
        <p:nvGrpSpPr>
          <p:cNvPr id="14345" name="Groupe 19"/>
          <p:cNvGrpSpPr>
            <a:grpSpLocks/>
          </p:cNvGrpSpPr>
          <p:nvPr/>
        </p:nvGrpSpPr>
        <p:grpSpPr bwMode="auto">
          <a:xfrm>
            <a:off x="1211874" y="4638676"/>
            <a:ext cx="2180492" cy="1717675"/>
            <a:chOff x="1312211" y="4638062"/>
            <a:chExt cx="2363317" cy="1718195"/>
          </a:xfrm>
        </p:grpSpPr>
        <p:pic>
          <p:nvPicPr>
            <p:cNvPr id="14351" name="Picture 20" descr="0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lum bright="-10000"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211" y="4638062"/>
              <a:ext cx="2363317" cy="171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55751" y="5513040"/>
              <a:ext cx="1210247" cy="816222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3" name="ZoneTexte 11"/>
            <p:cNvSpPr txBox="1">
              <a:spLocks noChangeArrowheads="1"/>
            </p:cNvSpPr>
            <p:nvPr/>
          </p:nvSpPr>
          <p:spPr bwMode="auto">
            <a:xfrm>
              <a:off x="1461247" y="5065059"/>
              <a:ext cx="1904547" cy="27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fr-FR" sz="1200" b="1"/>
                <a:t>Higher pressure zone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2295338" y="5333597"/>
              <a:ext cx="797302" cy="5478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4062046" y="5153026"/>
            <a:ext cx="4196862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fr-FR" sz="1600">
                <a:cs typeface="Arial" pitchFamily="34" charset="0"/>
              </a:rPr>
              <a:t>Compact dimensions &amp; Bending beam axis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fr-FR" sz="1600">
                <a:cs typeface="Arial" pitchFamily="34" charset="0"/>
              </a:rPr>
              <a:t>Small apertures for differential pumping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fr-FR" sz="1600">
                <a:cs typeface="Arial" pitchFamily="34" charset="0"/>
              </a:rPr>
              <a:t>Low gas pressure operation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fr-FR" sz="1600">
                <a:solidFill>
                  <a:srgbClr val="FF0000"/>
                </a:solidFill>
                <a:cs typeface="Arial" pitchFamily="34" charset="0"/>
              </a:rPr>
              <a:t>Buncher section to be studied along with pulse up electrode &amp; MR-ToF-MS </a:t>
            </a:r>
          </a:p>
        </p:txBody>
      </p:sp>
      <p:sp>
        <p:nvSpPr>
          <p:cNvPr id="14347" name="ZoneTexte 15"/>
          <p:cNvSpPr txBox="1">
            <a:spLocks noChangeArrowheads="1"/>
          </p:cNvSpPr>
          <p:nvPr/>
        </p:nvSpPr>
        <p:spPr bwMode="auto">
          <a:xfrm>
            <a:off x="3641482" y="528638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S-shape RFQ</a:t>
            </a:r>
          </a:p>
        </p:txBody>
      </p:sp>
      <p:sp>
        <p:nvSpPr>
          <p:cNvPr id="14348" name="ZoneTexte 16"/>
          <p:cNvSpPr txBox="1">
            <a:spLocks noChangeArrowheads="1"/>
          </p:cNvSpPr>
          <p:nvPr/>
        </p:nvSpPr>
        <p:spPr bwMode="auto">
          <a:xfrm>
            <a:off x="3641481" y="1919288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mRFQ</a:t>
            </a:r>
          </a:p>
        </p:txBody>
      </p:sp>
      <p:sp>
        <p:nvSpPr>
          <p:cNvPr id="14349" name="ZoneTexte 17"/>
          <p:cNvSpPr txBox="1">
            <a:spLocks noChangeArrowheads="1"/>
          </p:cNvSpPr>
          <p:nvPr/>
        </p:nvSpPr>
        <p:spPr bwMode="auto">
          <a:xfrm>
            <a:off x="3648808" y="3281363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QMF</a:t>
            </a:r>
          </a:p>
        </p:txBody>
      </p:sp>
      <p:sp>
        <p:nvSpPr>
          <p:cNvPr id="14350" name="ZoneTexte 18"/>
          <p:cNvSpPr txBox="1">
            <a:spLocks noChangeArrowheads="1"/>
          </p:cNvSpPr>
          <p:nvPr/>
        </p:nvSpPr>
        <p:spPr bwMode="auto">
          <a:xfrm>
            <a:off x="3648808" y="485933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RFQ-Buncher</a:t>
            </a:r>
          </a:p>
        </p:txBody>
      </p:sp>
    </p:spTree>
    <p:extLst>
      <p:ext uri="{BB962C8B-B14F-4D97-AF65-F5344CB8AC3E}">
        <p14:creationId xmlns:p14="http://schemas.microsoft.com/office/powerpoint/2010/main" val="1615166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1"/>
          <p:cNvGrpSpPr>
            <a:grpSpLocks/>
          </p:cNvGrpSpPr>
          <p:nvPr/>
        </p:nvGrpSpPr>
        <p:grpSpPr bwMode="auto">
          <a:xfrm>
            <a:off x="709246" y="873125"/>
            <a:ext cx="7737231" cy="5599114"/>
            <a:chOff x="768350" y="873124"/>
            <a:chExt cx="8382000" cy="5599114"/>
          </a:xfrm>
        </p:grpSpPr>
        <p:cxnSp>
          <p:nvCxnSpPr>
            <p:cNvPr id="15364" name="AutoShape 54"/>
            <p:cNvCxnSpPr>
              <a:cxnSpLocks noChangeShapeType="1"/>
            </p:cNvCxnSpPr>
            <p:nvPr/>
          </p:nvCxnSpPr>
          <p:spPr bwMode="auto">
            <a:xfrm>
              <a:off x="2373313" y="2306638"/>
              <a:ext cx="0" cy="2049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5" name="AutoShape 25"/>
            <p:cNvCxnSpPr>
              <a:cxnSpLocks noChangeShapeType="1"/>
            </p:cNvCxnSpPr>
            <p:nvPr/>
          </p:nvCxnSpPr>
          <p:spPr bwMode="auto">
            <a:xfrm>
              <a:off x="3111500" y="2770188"/>
              <a:ext cx="495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6" name="AutoShape 19"/>
            <p:cNvCxnSpPr>
              <a:cxnSpLocks noChangeShapeType="1"/>
            </p:cNvCxnSpPr>
            <p:nvPr/>
          </p:nvCxnSpPr>
          <p:spPr bwMode="auto">
            <a:xfrm flipH="1" flipV="1">
              <a:off x="812800" y="4665663"/>
              <a:ext cx="8269288" cy="15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7" name="AutoShape 25"/>
            <p:cNvCxnSpPr>
              <a:cxnSpLocks noChangeShapeType="1"/>
            </p:cNvCxnSpPr>
            <p:nvPr/>
          </p:nvCxnSpPr>
          <p:spPr bwMode="auto">
            <a:xfrm>
              <a:off x="3141663" y="2295525"/>
              <a:ext cx="57372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8" name="AutoShape 48"/>
            <p:cNvCxnSpPr>
              <a:cxnSpLocks noChangeShapeType="1"/>
            </p:cNvCxnSpPr>
            <p:nvPr/>
          </p:nvCxnSpPr>
          <p:spPr bwMode="auto">
            <a:xfrm flipH="1">
              <a:off x="7778750" y="5745163"/>
              <a:ext cx="2301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9" name="AutoShape 49"/>
            <p:cNvSpPr>
              <a:spLocks noChangeArrowheads="1"/>
            </p:cNvSpPr>
            <p:nvPr/>
          </p:nvSpPr>
          <p:spPr bwMode="auto">
            <a:xfrm rot="16200000" flipH="1">
              <a:off x="8028782" y="5660231"/>
              <a:ext cx="122238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cxnSp>
          <p:nvCxnSpPr>
            <p:cNvPr id="15370" name="AutoShape 50"/>
            <p:cNvCxnSpPr>
              <a:cxnSpLocks noChangeShapeType="1"/>
            </p:cNvCxnSpPr>
            <p:nvPr/>
          </p:nvCxnSpPr>
          <p:spPr bwMode="auto">
            <a:xfrm>
              <a:off x="8177213" y="5740400"/>
              <a:ext cx="1571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1" name="AutoShape 51"/>
            <p:cNvSpPr>
              <a:spLocks noChangeArrowheads="1"/>
            </p:cNvSpPr>
            <p:nvPr/>
          </p:nvSpPr>
          <p:spPr bwMode="auto">
            <a:xfrm>
              <a:off x="7337425" y="5603875"/>
              <a:ext cx="420688" cy="261938"/>
            </a:xfrm>
            <a:prstGeom prst="rightArrow">
              <a:avLst>
                <a:gd name="adj1" fmla="val 50000"/>
                <a:gd name="adj2" fmla="val 3139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2" name="Text Box 52"/>
            <p:cNvSpPr txBox="1">
              <a:spLocks noChangeArrowheads="1"/>
            </p:cNvSpPr>
            <p:nvPr/>
          </p:nvSpPr>
          <p:spPr bwMode="auto">
            <a:xfrm>
              <a:off x="7267575" y="5626100"/>
              <a:ext cx="546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He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73" name="Text Box 53"/>
            <p:cNvSpPr txBox="1">
              <a:spLocks noChangeArrowheads="1"/>
            </p:cNvSpPr>
            <p:nvPr/>
          </p:nvSpPr>
          <p:spPr bwMode="auto">
            <a:xfrm>
              <a:off x="7875588" y="5775325"/>
              <a:ext cx="45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CF16</a:t>
              </a:r>
              <a:endParaRPr lang="fr-FR" altLang="fr-FR">
                <a:cs typeface="Arial" pitchFamily="34" charset="0"/>
              </a:endParaRPr>
            </a:p>
          </p:txBody>
        </p:sp>
        <p:cxnSp>
          <p:nvCxnSpPr>
            <p:cNvPr id="15374" name="AutoShape 54"/>
            <p:cNvCxnSpPr>
              <a:cxnSpLocks noChangeShapeType="1"/>
            </p:cNvCxnSpPr>
            <p:nvPr/>
          </p:nvCxnSpPr>
          <p:spPr bwMode="auto">
            <a:xfrm>
              <a:off x="3109913" y="1536700"/>
              <a:ext cx="0" cy="2676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5" name="Text Box 55"/>
            <p:cNvSpPr txBox="1">
              <a:spLocks noChangeArrowheads="1"/>
            </p:cNvSpPr>
            <p:nvPr/>
          </p:nvSpPr>
          <p:spPr bwMode="auto">
            <a:xfrm>
              <a:off x="2573338" y="3792538"/>
              <a:ext cx="522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CF250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76" name="AutoShape 56"/>
            <p:cNvSpPr>
              <a:spLocks noChangeArrowheads="1"/>
            </p:cNvSpPr>
            <p:nvPr/>
          </p:nvSpPr>
          <p:spPr bwMode="auto">
            <a:xfrm>
              <a:off x="2994025" y="3773488"/>
              <a:ext cx="217488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7" name="AutoShape 58"/>
            <p:cNvSpPr>
              <a:spLocks noChangeArrowheads="1"/>
            </p:cNvSpPr>
            <p:nvPr/>
          </p:nvSpPr>
          <p:spPr bwMode="auto">
            <a:xfrm rot="10800000">
              <a:off x="3051175" y="2459038"/>
              <a:ext cx="120650" cy="160337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8" name="Text Box 59"/>
            <p:cNvSpPr txBox="1">
              <a:spLocks noChangeArrowheads="1"/>
            </p:cNvSpPr>
            <p:nvPr/>
          </p:nvSpPr>
          <p:spPr bwMode="auto">
            <a:xfrm>
              <a:off x="2693988" y="2432050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KF40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79" name="Text Box 178"/>
            <p:cNvSpPr txBox="1">
              <a:spLocks noChangeArrowheads="1"/>
            </p:cNvSpPr>
            <p:nvPr/>
          </p:nvSpPr>
          <p:spPr bwMode="auto">
            <a:xfrm>
              <a:off x="3414713" y="5991225"/>
              <a:ext cx="108108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Primary gauge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80" name="Text Box 183"/>
            <p:cNvSpPr txBox="1">
              <a:spLocks noChangeArrowheads="1"/>
            </p:cNvSpPr>
            <p:nvPr/>
          </p:nvSpPr>
          <p:spPr bwMode="auto">
            <a:xfrm>
              <a:off x="3414713" y="6188075"/>
              <a:ext cx="26257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Full range gauge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81" name="AutoShape 184"/>
            <p:cNvSpPr>
              <a:spLocks noChangeArrowheads="1"/>
            </p:cNvSpPr>
            <p:nvPr/>
          </p:nvSpPr>
          <p:spPr bwMode="auto">
            <a:xfrm rot="5400000">
              <a:off x="976313" y="5684838"/>
              <a:ext cx="122237" cy="160337"/>
            </a:xfrm>
            <a:prstGeom prst="flowChartCollate">
              <a:avLst/>
            </a:prstGeom>
            <a:solidFill>
              <a:srgbClr val="C0504D"/>
            </a:solidFill>
            <a:ln w="9525">
              <a:solidFill>
                <a:srgbClr val="C0504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82" name="Text Box 185"/>
            <p:cNvSpPr txBox="1">
              <a:spLocks noChangeArrowheads="1"/>
            </p:cNvSpPr>
            <p:nvPr/>
          </p:nvSpPr>
          <p:spPr bwMode="auto">
            <a:xfrm>
              <a:off x="1154113" y="5656263"/>
              <a:ext cx="1536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Manual valve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83" name="AutoShape 186"/>
            <p:cNvSpPr>
              <a:spLocks noChangeArrowheads="1"/>
            </p:cNvSpPr>
            <p:nvPr/>
          </p:nvSpPr>
          <p:spPr bwMode="auto">
            <a:xfrm rot="-5400000">
              <a:off x="976313" y="5878513"/>
              <a:ext cx="122237" cy="160337"/>
            </a:xfrm>
            <a:prstGeom prst="flowChartCollat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84" name="Text Box 187"/>
            <p:cNvSpPr txBox="1">
              <a:spLocks noChangeArrowheads="1"/>
            </p:cNvSpPr>
            <p:nvPr/>
          </p:nvSpPr>
          <p:spPr bwMode="auto">
            <a:xfrm>
              <a:off x="1158875" y="5854700"/>
              <a:ext cx="18494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Venting controled valve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385" name="AutoShape 188"/>
            <p:cNvSpPr>
              <a:spLocks noChangeArrowheads="1"/>
            </p:cNvSpPr>
            <p:nvPr/>
          </p:nvSpPr>
          <p:spPr bwMode="auto">
            <a:xfrm rot="5400000">
              <a:off x="976313" y="6094413"/>
              <a:ext cx="122237" cy="160337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86" name="AutoShape 189"/>
            <p:cNvSpPr>
              <a:spLocks noChangeArrowheads="1"/>
            </p:cNvSpPr>
            <p:nvPr/>
          </p:nvSpPr>
          <p:spPr bwMode="auto">
            <a:xfrm rot="5400000">
              <a:off x="977107" y="6301581"/>
              <a:ext cx="120650" cy="160337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87" name="Text Box 191"/>
            <p:cNvSpPr txBox="1">
              <a:spLocks noChangeArrowheads="1"/>
            </p:cNvSpPr>
            <p:nvPr/>
          </p:nvSpPr>
          <p:spPr bwMode="auto">
            <a:xfrm>
              <a:off x="1154113" y="6076950"/>
              <a:ext cx="18891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Pumping Controled valve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388" name="Groupe 202"/>
            <p:cNvGrpSpPr>
              <a:grpSpLocks/>
            </p:cNvGrpSpPr>
            <p:nvPr/>
          </p:nvGrpSpPr>
          <p:grpSpPr bwMode="auto">
            <a:xfrm>
              <a:off x="3200400" y="5976938"/>
              <a:ext cx="196850" cy="246062"/>
              <a:chOff x="449318" y="2762766"/>
              <a:chExt cx="196644" cy="246221"/>
            </a:xfrm>
          </p:grpSpPr>
          <p:sp>
            <p:nvSpPr>
              <p:cNvPr id="15587" name="Oval 118"/>
              <p:cNvSpPr>
                <a:spLocks noChangeArrowheads="1"/>
              </p:cNvSpPr>
              <p:nvPr/>
            </p:nvSpPr>
            <p:spPr bwMode="auto">
              <a:xfrm>
                <a:off x="449318" y="2772600"/>
                <a:ext cx="196644" cy="196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8" name="Text Box 119"/>
              <p:cNvSpPr txBox="1">
                <a:spLocks noChangeArrowheads="1"/>
              </p:cNvSpPr>
              <p:nvPr/>
            </p:nvSpPr>
            <p:spPr bwMode="auto">
              <a:xfrm>
                <a:off x="453078" y="2762766"/>
                <a:ext cx="1891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000" b="1">
                    <a:cs typeface="Arial" pitchFamily="34" charset="0"/>
                  </a:rPr>
                  <a:t>P</a:t>
                </a:r>
                <a:endParaRPr lang="fr-FR" altLang="fr-FR">
                  <a:cs typeface="Arial" pitchFamily="34" charset="0"/>
                </a:endParaRPr>
              </a:p>
            </p:txBody>
          </p:sp>
        </p:grpSp>
        <p:grpSp>
          <p:nvGrpSpPr>
            <p:cNvPr id="15389" name="Groupe 205"/>
            <p:cNvGrpSpPr>
              <a:grpSpLocks/>
            </p:cNvGrpSpPr>
            <p:nvPr/>
          </p:nvGrpSpPr>
          <p:grpSpPr bwMode="auto">
            <a:xfrm>
              <a:off x="3200400" y="6192838"/>
              <a:ext cx="196850" cy="246062"/>
              <a:chOff x="449318" y="2762766"/>
              <a:chExt cx="196644" cy="246221"/>
            </a:xfrm>
          </p:grpSpPr>
          <p:sp>
            <p:nvSpPr>
              <p:cNvPr id="15585" name="Oval 118"/>
              <p:cNvSpPr>
                <a:spLocks noChangeArrowheads="1"/>
              </p:cNvSpPr>
              <p:nvPr/>
            </p:nvSpPr>
            <p:spPr bwMode="auto">
              <a:xfrm>
                <a:off x="449318" y="2772600"/>
                <a:ext cx="196644" cy="196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6" name="Text Box 119"/>
              <p:cNvSpPr txBox="1">
                <a:spLocks noChangeArrowheads="1"/>
              </p:cNvSpPr>
              <p:nvPr/>
            </p:nvSpPr>
            <p:spPr bwMode="auto">
              <a:xfrm>
                <a:off x="453078" y="2762766"/>
                <a:ext cx="1891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000" b="1">
                    <a:cs typeface="Arial" pitchFamily="34" charset="0"/>
                  </a:rPr>
                  <a:t>F</a:t>
                </a:r>
                <a:endParaRPr lang="fr-FR" altLang="fr-FR">
                  <a:cs typeface="Arial" pitchFamily="34" charset="0"/>
                </a:endParaRPr>
              </a:p>
            </p:txBody>
          </p:sp>
        </p:grpSp>
        <p:grpSp>
          <p:nvGrpSpPr>
            <p:cNvPr id="15390" name="Groupe 61"/>
            <p:cNvGrpSpPr>
              <a:grpSpLocks/>
            </p:cNvGrpSpPr>
            <p:nvPr/>
          </p:nvGrpSpPr>
          <p:grpSpPr bwMode="auto">
            <a:xfrm>
              <a:off x="4916488" y="5078413"/>
              <a:ext cx="196850" cy="466725"/>
              <a:chOff x="4401959" y="4365104"/>
              <a:chExt cx="196644" cy="467284"/>
            </a:xfrm>
          </p:grpSpPr>
          <p:cxnSp>
            <p:nvCxnSpPr>
              <p:cNvPr id="15581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82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83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84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F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1" name="Groupe 66"/>
            <p:cNvGrpSpPr>
              <a:grpSpLocks/>
            </p:cNvGrpSpPr>
            <p:nvPr/>
          </p:nvGrpSpPr>
          <p:grpSpPr bwMode="auto">
            <a:xfrm>
              <a:off x="7939088" y="5078413"/>
              <a:ext cx="196850" cy="466725"/>
              <a:chOff x="4401959" y="4365104"/>
              <a:chExt cx="196644" cy="467284"/>
            </a:xfrm>
          </p:grpSpPr>
          <p:cxnSp>
            <p:nvCxnSpPr>
              <p:cNvPr id="15577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78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79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8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F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2" name="Groupe 71"/>
            <p:cNvGrpSpPr>
              <a:grpSpLocks/>
            </p:cNvGrpSpPr>
            <p:nvPr/>
          </p:nvGrpSpPr>
          <p:grpSpPr bwMode="auto">
            <a:xfrm>
              <a:off x="7062788" y="5078413"/>
              <a:ext cx="196850" cy="466725"/>
              <a:chOff x="4401959" y="4365104"/>
              <a:chExt cx="196644" cy="467284"/>
            </a:xfrm>
          </p:grpSpPr>
          <p:cxnSp>
            <p:nvCxnSpPr>
              <p:cNvPr id="15573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74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75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7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F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3" name="Groupe 76"/>
            <p:cNvGrpSpPr>
              <a:grpSpLocks/>
            </p:cNvGrpSpPr>
            <p:nvPr/>
          </p:nvGrpSpPr>
          <p:grpSpPr bwMode="auto">
            <a:xfrm>
              <a:off x="1776413" y="5073650"/>
              <a:ext cx="195262" cy="468313"/>
              <a:chOff x="4401959" y="4365104"/>
              <a:chExt cx="196644" cy="467284"/>
            </a:xfrm>
          </p:grpSpPr>
          <p:cxnSp>
            <p:nvCxnSpPr>
              <p:cNvPr id="15569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70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71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7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4" name="Groupe 81"/>
            <p:cNvGrpSpPr>
              <a:grpSpLocks/>
            </p:cNvGrpSpPr>
            <p:nvPr/>
          </p:nvGrpSpPr>
          <p:grpSpPr bwMode="auto">
            <a:xfrm>
              <a:off x="4278313" y="5078413"/>
              <a:ext cx="196850" cy="466725"/>
              <a:chOff x="4401959" y="4365104"/>
              <a:chExt cx="196644" cy="467284"/>
            </a:xfrm>
          </p:grpSpPr>
          <p:cxnSp>
            <p:nvCxnSpPr>
              <p:cNvPr id="1556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66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67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68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F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5" name="Groupe 86"/>
            <p:cNvGrpSpPr>
              <a:grpSpLocks/>
            </p:cNvGrpSpPr>
            <p:nvPr/>
          </p:nvGrpSpPr>
          <p:grpSpPr bwMode="auto">
            <a:xfrm>
              <a:off x="3200400" y="5086350"/>
              <a:ext cx="196850" cy="466725"/>
              <a:chOff x="4401959" y="4365104"/>
              <a:chExt cx="196644" cy="467284"/>
            </a:xfrm>
          </p:grpSpPr>
          <p:cxnSp>
            <p:nvCxnSpPr>
              <p:cNvPr id="15561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4499992" y="4365104"/>
                <a:ext cx="578" cy="2406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62" name="Groupe 220"/>
              <p:cNvGrpSpPr>
                <a:grpSpLocks/>
              </p:cNvGrpSpPr>
              <p:nvPr/>
            </p:nvGrpSpPr>
            <p:grpSpPr bwMode="auto">
              <a:xfrm>
                <a:off x="4401959" y="4586167"/>
                <a:ext cx="196644" cy="246221"/>
                <a:chOff x="449318" y="2762766"/>
                <a:chExt cx="196644" cy="246221"/>
              </a:xfrm>
            </p:grpSpPr>
            <p:sp>
              <p:nvSpPr>
                <p:cNvPr id="15563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64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F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396" name="Groupe 91"/>
            <p:cNvGrpSpPr>
              <a:grpSpLocks/>
            </p:cNvGrpSpPr>
            <p:nvPr/>
          </p:nvGrpSpPr>
          <p:grpSpPr bwMode="auto">
            <a:xfrm>
              <a:off x="974725" y="4202113"/>
              <a:ext cx="2889250" cy="965200"/>
              <a:chOff x="3106993" y="5199907"/>
              <a:chExt cx="2889838" cy="965397"/>
            </a:xfrm>
          </p:grpSpPr>
          <p:sp>
            <p:nvSpPr>
              <p:cNvPr id="15558" name="Text Box 22"/>
              <p:cNvSpPr txBox="1">
                <a:spLocks noChangeArrowheads="1"/>
              </p:cNvSpPr>
              <p:nvPr/>
            </p:nvSpPr>
            <p:spPr bwMode="auto">
              <a:xfrm>
                <a:off x="3106993" y="5199907"/>
                <a:ext cx="1799834" cy="965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300">
                    <a:cs typeface="Arial" pitchFamily="34" charset="0"/>
                  </a:rPr>
                  <a:t>Gas Cell + sRFQ</a:t>
                </a:r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559" name="Text Box 22"/>
              <p:cNvSpPr txBox="1">
                <a:spLocks noChangeArrowheads="1"/>
              </p:cNvSpPr>
              <p:nvPr/>
            </p:nvSpPr>
            <p:spPr bwMode="auto">
              <a:xfrm>
                <a:off x="4906827" y="5199907"/>
                <a:ext cx="1090004" cy="965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300">
                    <a:cs typeface="Arial" pitchFamily="34" charset="0"/>
                  </a:rPr>
                  <a:t>mRFQ</a:t>
                </a:r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560" name="Rectangle 198"/>
              <p:cNvSpPr>
                <a:spLocks noChangeArrowheads="1"/>
              </p:cNvSpPr>
              <p:nvPr/>
            </p:nvSpPr>
            <p:spPr bwMode="auto">
              <a:xfrm>
                <a:off x="4827541" y="5634301"/>
                <a:ext cx="174666" cy="96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cxnSp>
          <p:nvCxnSpPr>
            <p:cNvPr id="15397" name="AutoShape 8"/>
            <p:cNvCxnSpPr>
              <a:cxnSpLocks noChangeShapeType="1"/>
            </p:cNvCxnSpPr>
            <p:nvPr/>
          </p:nvCxnSpPr>
          <p:spPr bwMode="auto">
            <a:xfrm flipH="1" flipV="1">
              <a:off x="2593975" y="3179763"/>
              <a:ext cx="214313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8" name="AutoShape 113"/>
            <p:cNvSpPr>
              <a:spLocks noChangeArrowheads="1"/>
            </p:cNvSpPr>
            <p:nvPr/>
          </p:nvSpPr>
          <p:spPr bwMode="auto">
            <a:xfrm rot="5400000">
              <a:off x="2509838" y="3100388"/>
              <a:ext cx="122237" cy="160337"/>
            </a:xfrm>
            <a:prstGeom prst="flowChartCollate">
              <a:avLst/>
            </a:prstGeom>
            <a:solidFill>
              <a:srgbClr val="C0504D"/>
            </a:solidFill>
            <a:ln w="9525">
              <a:solidFill>
                <a:srgbClr val="C0504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15399" name="Groupe 97"/>
            <p:cNvGrpSpPr>
              <a:grpSpLocks/>
            </p:cNvGrpSpPr>
            <p:nvPr/>
          </p:nvGrpSpPr>
          <p:grpSpPr bwMode="auto">
            <a:xfrm>
              <a:off x="2744788" y="3119438"/>
              <a:ext cx="795337" cy="807366"/>
              <a:chOff x="931383" y="2416296"/>
              <a:chExt cx="795899" cy="80826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931383" y="2416296"/>
                <a:ext cx="729177" cy="5657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5551" name="Groupe 99"/>
              <p:cNvGrpSpPr>
                <a:grpSpLocks/>
              </p:cNvGrpSpPr>
              <p:nvPr/>
            </p:nvGrpSpPr>
            <p:grpSpPr bwMode="auto">
              <a:xfrm>
                <a:off x="1151588" y="2519162"/>
                <a:ext cx="288032" cy="360040"/>
                <a:chOff x="1259632" y="5733256"/>
                <a:chExt cx="288032" cy="360040"/>
              </a:xfrm>
            </p:grpSpPr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1260244" y="5949833"/>
                  <a:ext cx="287541" cy="715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 flipV="1">
                  <a:off x="1404809" y="5733692"/>
                  <a:ext cx="0" cy="3591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 flipV="1">
                  <a:off x="1260244" y="5876727"/>
                  <a:ext cx="287541" cy="731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cteur droit 104"/>
                <p:cNvCxnSpPr/>
                <p:nvPr/>
              </p:nvCxnSpPr>
              <p:spPr>
                <a:xfrm flipV="1">
                  <a:off x="1260244" y="5805210"/>
                  <a:ext cx="287541" cy="715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eur droit 105"/>
                <p:cNvCxnSpPr/>
                <p:nvPr/>
              </p:nvCxnSpPr>
              <p:spPr>
                <a:xfrm flipV="1">
                  <a:off x="1260244" y="5733692"/>
                  <a:ext cx="287541" cy="715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52" name="ZoneTexte 100"/>
              <p:cNvSpPr txBox="1">
                <a:spLocks noChangeArrowheads="1"/>
              </p:cNvSpPr>
              <p:nvPr/>
            </p:nvSpPr>
            <p:spPr bwMode="auto">
              <a:xfrm>
                <a:off x="1367242" y="2762382"/>
                <a:ext cx="360040" cy="46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b="1"/>
                  <a:t>TP</a:t>
                </a:r>
              </a:p>
            </p:txBody>
          </p:sp>
        </p:grpSp>
        <p:sp>
          <p:nvSpPr>
            <p:cNvPr id="15400" name="Text Box 59"/>
            <p:cNvSpPr txBox="1">
              <a:spLocks noChangeArrowheads="1"/>
            </p:cNvSpPr>
            <p:nvPr/>
          </p:nvSpPr>
          <p:spPr bwMode="auto">
            <a:xfrm>
              <a:off x="2341563" y="2947988"/>
              <a:ext cx="45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KF16</a:t>
              </a:r>
              <a:endParaRPr lang="fr-FR" altLang="fr-FR">
                <a:cs typeface="Arial" pitchFamily="34" charset="0"/>
              </a:endParaRPr>
            </a:p>
          </p:txBody>
        </p:sp>
        <p:cxnSp>
          <p:nvCxnSpPr>
            <p:cNvPr id="15401" name="AutoShape 54"/>
            <p:cNvCxnSpPr>
              <a:cxnSpLocks noChangeShapeType="1"/>
            </p:cNvCxnSpPr>
            <p:nvPr/>
          </p:nvCxnSpPr>
          <p:spPr bwMode="auto">
            <a:xfrm>
              <a:off x="1876425" y="1727200"/>
              <a:ext cx="0" cy="2476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02" name="Groupe 108"/>
            <p:cNvGrpSpPr>
              <a:grpSpLocks/>
            </p:cNvGrpSpPr>
            <p:nvPr/>
          </p:nvGrpSpPr>
          <p:grpSpPr bwMode="auto">
            <a:xfrm>
              <a:off x="1404938" y="873124"/>
              <a:ext cx="936625" cy="1049249"/>
              <a:chOff x="971600" y="3001664"/>
              <a:chExt cx="936104" cy="1049294"/>
            </a:xfrm>
          </p:grpSpPr>
          <p:grpSp>
            <p:nvGrpSpPr>
              <p:cNvPr id="15546" name="Groupe 109"/>
              <p:cNvGrpSpPr>
                <a:grpSpLocks/>
              </p:cNvGrpSpPr>
              <p:nvPr/>
            </p:nvGrpSpPr>
            <p:grpSpPr bwMode="auto">
              <a:xfrm>
                <a:off x="971600" y="3001664"/>
                <a:ext cx="864308" cy="854736"/>
                <a:chOff x="1043608" y="900000"/>
                <a:chExt cx="576000" cy="5760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043608" y="900000"/>
                  <a:ext cx="576265" cy="57557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1152517" y="1008055"/>
                  <a:ext cx="359505" cy="35946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5547" name="ZoneTexte 110"/>
              <p:cNvSpPr txBox="1">
                <a:spLocks noChangeArrowheads="1"/>
              </p:cNvSpPr>
              <p:nvPr/>
            </p:nvSpPr>
            <p:spPr bwMode="auto">
              <a:xfrm>
                <a:off x="1259559" y="3650831"/>
                <a:ext cx="648145" cy="4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b="1"/>
                  <a:t>Screw P</a:t>
                </a:r>
              </a:p>
            </p:txBody>
          </p:sp>
        </p:grpSp>
        <p:cxnSp>
          <p:nvCxnSpPr>
            <p:cNvPr id="15403" name="AutoShape 54"/>
            <p:cNvCxnSpPr>
              <a:cxnSpLocks noChangeShapeType="1"/>
            </p:cNvCxnSpPr>
            <p:nvPr/>
          </p:nvCxnSpPr>
          <p:spPr bwMode="auto">
            <a:xfrm>
              <a:off x="3603625" y="2301875"/>
              <a:ext cx="0" cy="1901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4" name="AutoShape 58"/>
            <p:cNvSpPr>
              <a:spLocks noChangeArrowheads="1"/>
            </p:cNvSpPr>
            <p:nvPr/>
          </p:nvSpPr>
          <p:spPr bwMode="auto">
            <a:xfrm rot="10800000">
              <a:off x="3541713" y="3819525"/>
              <a:ext cx="122237" cy="160338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05" name="Text Box 59"/>
            <p:cNvSpPr txBox="1">
              <a:spLocks noChangeArrowheads="1"/>
            </p:cNvSpPr>
            <p:nvPr/>
          </p:nvSpPr>
          <p:spPr bwMode="auto">
            <a:xfrm>
              <a:off x="3181350" y="3784600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CF40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06" name="Groupe 116"/>
            <p:cNvGrpSpPr>
              <a:grpSpLocks/>
            </p:cNvGrpSpPr>
            <p:nvPr/>
          </p:nvGrpSpPr>
          <p:grpSpPr bwMode="auto">
            <a:xfrm>
              <a:off x="2738438" y="2751138"/>
              <a:ext cx="360362" cy="246062"/>
              <a:chOff x="1584109" y="2523260"/>
              <a:chExt cx="359599" cy="246221"/>
            </a:xfrm>
          </p:grpSpPr>
          <p:cxnSp>
            <p:nvCxnSpPr>
              <p:cNvPr id="15542" name="AutoShape 21"/>
              <p:cNvCxnSpPr>
                <a:cxnSpLocks noChangeShapeType="1"/>
                <a:stCxn id="15544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43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544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45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5407" name="AutoShape 54"/>
            <p:cNvCxnSpPr>
              <a:cxnSpLocks noChangeShapeType="1"/>
            </p:cNvCxnSpPr>
            <p:nvPr/>
          </p:nvCxnSpPr>
          <p:spPr bwMode="auto">
            <a:xfrm>
              <a:off x="5573713" y="2295525"/>
              <a:ext cx="0" cy="1892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8" name="Text Box 55"/>
            <p:cNvSpPr txBox="1">
              <a:spLocks noChangeArrowheads="1"/>
            </p:cNvSpPr>
            <p:nvPr/>
          </p:nvSpPr>
          <p:spPr bwMode="auto">
            <a:xfrm>
              <a:off x="5041901" y="3781425"/>
              <a:ext cx="523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CF200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09" name="AutoShape 56"/>
            <p:cNvSpPr>
              <a:spLocks noChangeArrowheads="1"/>
            </p:cNvSpPr>
            <p:nvPr/>
          </p:nvSpPr>
          <p:spPr bwMode="auto">
            <a:xfrm>
              <a:off x="5464175" y="3762375"/>
              <a:ext cx="217488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10" name="AutoShape 58"/>
            <p:cNvSpPr>
              <a:spLocks noChangeArrowheads="1"/>
            </p:cNvSpPr>
            <p:nvPr/>
          </p:nvSpPr>
          <p:spPr bwMode="auto">
            <a:xfrm rot="10800000">
              <a:off x="5511800" y="2460625"/>
              <a:ext cx="122238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11" name="Text Box 59"/>
            <p:cNvSpPr txBox="1">
              <a:spLocks noChangeArrowheads="1"/>
            </p:cNvSpPr>
            <p:nvPr/>
          </p:nvSpPr>
          <p:spPr bwMode="auto">
            <a:xfrm>
              <a:off x="5154613" y="2446338"/>
              <a:ext cx="45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KF25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12" name="Groupe 126"/>
            <p:cNvGrpSpPr>
              <a:grpSpLocks/>
            </p:cNvGrpSpPr>
            <p:nvPr/>
          </p:nvGrpSpPr>
          <p:grpSpPr bwMode="auto">
            <a:xfrm>
              <a:off x="5214938" y="3108324"/>
              <a:ext cx="795337" cy="807366"/>
              <a:chOff x="931383" y="2416296"/>
              <a:chExt cx="795899" cy="808265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931383" y="2416296"/>
                <a:ext cx="729177" cy="5657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5535" name="Groupe 128"/>
              <p:cNvGrpSpPr>
                <a:grpSpLocks/>
              </p:cNvGrpSpPr>
              <p:nvPr/>
            </p:nvGrpSpPr>
            <p:grpSpPr bwMode="auto">
              <a:xfrm>
                <a:off x="1151588" y="2519162"/>
                <a:ext cx="288032" cy="360040"/>
                <a:chOff x="1259632" y="5733256"/>
                <a:chExt cx="288032" cy="360040"/>
              </a:xfrm>
            </p:grpSpPr>
            <p:cxnSp>
              <p:nvCxnSpPr>
                <p:cNvPr id="131" name="Connecteur droit 130"/>
                <p:cNvCxnSpPr/>
                <p:nvPr/>
              </p:nvCxnSpPr>
              <p:spPr>
                <a:xfrm flipV="1">
                  <a:off x="1260244" y="5949833"/>
                  <a:ext cx="287541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 flipV="1">
                  <a:off x="1404809" y="5733692"/>
                  <a:ext cx="0" cy="3591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 flipV="1">
                  <a:off x="1260244" y="5876726"/>
                  <a:ext cx="287541" cy="731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 flipV="1">
                  <a:off x="1260244" y="5805209"/>
                  <a:ext cx="287541" cy="715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 flipV="1">
                  <a:off x="1260244" y="5733692"/>
                  <a:ext cx="287541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36" name="ZoneTexte 129"/>
              <p:cNvSpPr txBox="1">
                <a:spLocks noChangeArrowheads="1"/>
              </p:cNvSpPr>
              <p:nvPr/>
            </p:nvSpPr>
            <p:spPr bwMode="auto">
              <a:xfrm>
                <a:off x="1367242" y="2762382"/>
                <a:ext cx="360040" cy="46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b="1"/>
                  <a:t>TP</a:t>
                </a:r>
              </a:p>
            </p:txBody>
          </p:sp>
        </p:grpSp>
        <p:cxnSp>
          <p:nvCxnSpPr>
            <p:cNvPr id="15413" name="AutoShape 54"/>
            <p:cNvCxnSpPr>
              <a:cxnSpLocks noChangeShapeType="1"/>
            </p:cNvCxnSpPr>
            <p:nvPr/>
          </p:nvCxnSpPr>
          <p:spPr bwMode="auto">
            <a:xfrm flipH="1">
              <a:off x="6338888" y="1555750"/>
              <a:ext cx="6350" cy="263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4" name="AutoShape 58"/>
            <p:cNvSpPr>
              <a:spLocks noChangeArrowheads="1"/>
            </p:cNvSpPr>
            <p:nvPr/>
          </p:nvSpPr>
          <p:spPr bwMode="auto">
            <a:xfrm rot="10800000">
              <a:off x="6284913" y="3808413"/>
              <a:ext cx="120650" cy="160337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15" name="Text Box 59"/>
            <p:cNvSpPr txBox="1">
              <a:spLocks noChangeArrowheads="1"/>
            </p:cNvSpPr>
            <p:nvPr/>
          </p:nvSpPr>
          <p:spPr bwMode="auto">
            <a:xfrm>
              <a:off x="5922963" y="3773488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CF40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16" name="Groupe 138"/>
            <p:cNvGrpSpPr>
              <a:grpSpLocks/>
            </p:cNvGrpSpPr>
            <p:nvPr/>
          </p:nvGrpSpPr>
          <p:grpSpPr bwMode="auto">
            <a:xfrm>
              <a:off x="5208588" y="2740025"/>
              <a:ext cx="360362" cy="246063"/>
              <a:chOff x="1584109" y="2523260"/>
              <a:chExt cx="359599" cy="246221"/>
            </a:xfrm>
          </p:grpSpPr>
          <p:cxnSp>
            <p:nvCxnSpPr>
              <p:cNvPr id="15530" name="AutoShape 21"/>
              <p:cNvCxnSpPr>
                <a:cxnSpLocks noChangeShapeType="1"/>
                <a:stCxn id="15532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31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532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33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5417" name="AutoShape 54"/>
            <p:cNvCxnSpPr>
              <a:cxnSpLocks noChangeShapeType="1"/>
            </p:cNvCxnSpPr>
            <p:nvPr/>
          </p:nvCxnSpPr>
          <p:spPr bwMode="auto">
            <a:xfrm>
              <a:off x="4376738" y="2306638"/>
              <a:ext cx="0" cy="1892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8" name="Text Box 55"/>
            <p:cNvSpPr txBox="1">
              <a:spLocks noChangeArrowheads="1"/>
            </p:cNvSpPr>
            <p:nvPr/>
          </p:nvSpPr>
          <p:spPr bwMode="auto">
            <a:xfrm>
              <a:off x="3846513" y="3792538"/>
              <a:ext cx="522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CF100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19" name="AutoShape 56"/>
            <p:cNvSpPr>
              <a:spLocks noChangeArrowheads="1"/>
            </p:cNvSpPr>
            <p:nvPr/>
          </p:nvSpPr>
          <p:spPr bwMode="auto">
            <a:xfrm>
              <a:off x="4267200" y="3773488"/>
              <a:ext cx="217488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0" name="AutoShape 58"/>
            <p:cNvSpPr>
              <a:spLocks noChangeArrowheads="1"/>
            </p:cNvSpPr>
            <p:nvPr/>
          </p:nvSpPr>
          <p:spPr bwMode="auto">
            <a:xfrm rot="10800000">
              <a:off x="4314825" y="2471738"/>
              <a:ext cx="122238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1" name="Text Box 59"/>
            <p:cNvSpPr txBox="1">
              <a:spLocks noChangeArrowheads="1"/>
            </p:cNvSpPr>
            <p:nvPr/>
          </p:nvSpPr>
          <p:spPr bwMode="auto">
            <a:xfrm>
              <a:off x="3957638" y="2457450"/>
              <a:ext cx="45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KF16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22" name="Groupe 148"/>
            <p:cNvGrpSpPr>
              <a:grpSpLocks/>
            </p:cNvGrpSpPr>
            <p:nvPr/>
          </p:nvGrpSpPr>
          <p:grpSpPr bwMode="auto">
            <a:xfrm>
              <a:off x="4017963" y="3119438"/>
              <a:ext cx="795337" cy="807366"/>
              <a:chOff x="931383" y="2416296"/>
              <a:chExt cx="795899" cy="808266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31383" y="2416296"/>
                <a:ext cx="729177" cy="5657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5523" name="Groupe 150"/>
              <p:cNvGrpSpPr>
                <a:grpSpLocks/>
              </p:cNvGrpSpPr>
              <p:nvPr/>
            </p:nvGrpSpPr>
            <p:grpSpPr bwMode="auto">
              <a:xfrm>
                <a:off x="1151588" y="2519162"/>
                <a:ext cx="288032" cy="360040"/>
                <a:chOff x="1259632" y="5733256"/>
                <a:chExt cx="288032" cy="360040"/>
              </a:xfrm>
            </p:grpSpPr>
            <p:cxnSp>
              <p:nvCxnSpPr>
                <p:cNvPr id="153" name="Connecteur droit 152"/>
                <p:cNvCxnSpPr/>
                <p:nvPr/>
              </p:nvCxnSpPr>
              <p:spPr>
                <a:xfrm flipV="1">
                  <a:off x="1260244" y="5949833"/>
                  <a:ext cx="287541" cy="715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/>
                <p:cNvCxnSpPr/>
                <p:nvPr/>
              </p:nvCxnSpPr>
              <p:spPr>
                <a:xfrm flipV="1">
                  <a:off x="1404809" y="5733692"/>
                  <a:ext cx="0" cy="3591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154"/>
                <p:cNvCxnSpPr/>
                <p:nvPr/>
              </p:nvCxnSpPr>
              <p:spPr>
                <a:xfrm flipV="1">
                  <a:off x="1260244" y="5876727"/>
                  <a:ext cx="287541" cy="731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necteur droit 155"/>
                <p:cNvCxnSpPr/>
                <p:nvPr/>
              </p:nvCxnSpPr>
              <p:spPr>
                <a:xfrm flipV="1">
                  <a:off x="1260244" y="5805210"/>
                  <a:ext cx="287541" cy="715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necteur droit 156"/>
                <p:cNvCxnSpPr/>
                <p:nvPr/>
              </p:nvCxnSpPr>
              <p:spPr>
                <a:xfrm flipV="1">
                  <a:off x="1260244" y="5733692"/>
                  <a:ext cx="287541" cy="715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24" name="ZoneTexte 151"/>
              <p:cNvSpPr txBox="1">
                <a:spLocks noChangeArrowheads="1"/>
              </p:cNvSpPr>
              <p:nvPr/>
            </p:nvSpPr>
            <p:spPr bwMode="auto">
              <a:xfrm>
                <a:off x="1367242" y="2762382"/>
                <a:ext cx="360040" cy="46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b="1"/>
                  <a:t>TP</a:t>
                </a:r>
              </a:p>
            </p:txBody>
          </p:sp>
        </p:grpSp>
        <p:grpSp>
          <p:nvGrpSpPr>
            <p:cNvPr id="15423" name="Groupe 157"/>
            <p:cNvGrpSpPr>
              <a:grpSpLocks/>
            </p:cNvGrpSpPr>
            <p:nvPr/>
          </p:nvGrpSpPr>
          <p:grpSpPr bwMode="auto">
            <a:xfrm>
              <a:off x="4011613" y="2751138"/>
              <a:ext cx="360362" cy="246062"/>
              <a:chOff x="1584109" y="2523260"/>
              <a:chExt cx="359599" cy="246221"/>
            </a:xfrm>
          </p:grpSpPr>
          <p:cxnSp>
            <p:nvCxnSpPr>
              <p:cNvPr id="15518" name="AutoShape 21"/>
              <p:cNvCxnSpPr>
                <a:cxnSpLocks noChangeShapeType="1"/>
                <a:stCxn id="15520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19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520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2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5424" name="AutoShape 54"/>
            <p:cNvCxnSpPr>
              <a:cxnSpLocks noChangeShapeType="1"/>
            </p:cNvCxnSpPr>
            <p:nvPr/>
          </p:nvCxnSpPr>
          <p:spPr bwMode="auto">
            <a:xfrm>
              <a:off x="7162800" y="2295525"/>
              <a:ext cx="0" cy="1892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5" name="Text Box 55"/>
            <p:cNvSpPr txBox="1">
              <a:spLocks noChangeArrowheads="1"/>
            </p:cNvSpPr>
            <p:nvPr/>
          </p:nvSpPr>
          <p:spPr bwMode="auto">
            <a:xfrm>
              <a:off x="6630988" y="3781425"/>
              <a:ext cx="522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CF100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26" name="AutoShape 56"/>
            <p:cNvSpPr>
              <a:spLocks noChangeArrowheads="1"/>
            </p:cNvSpPr>
            <p:nvPr/>
          </p:nvSpPr>
          <p:spPr bwMode="auto">
            <a:xfrm>
              <a:off x="7053263" y="3762375"/>
              <a:ext cx="217487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7" name="AutoShape 58"/>
            <p:cNvSpPr>
              <a:spLocks noChangeArrowheads="1"/>
            </p:cNvSpPr>
            <p:nvPr/>
          </p:nvSpPr>
          <p:spPr bwMode="auto">
            <a:xfrm rot="10800000">
              <a:off x="7100888" y="2460625"/>
              <a:ext cx="120650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8" name="Text Box 59"/>
            <p:cNvSpPr txBox="1">
              <a:spLocks noChangeArrowheads="1"/>
            </p:cNvSpPr>
            <p:nvPr/>
          </p:nvSpPr>
          <p:spPr bwMode="auto">
            <a:xfrm>
              <a:off x="6743700" y="2446338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KF16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29" name="Groupe 167"/>
            <p:cNvGrpSpPr>
              <a:grpSpLocks/>
            </p:cNvGrpSpPr>
            <p:nvPr/>
          </p:nvGrpSpPr>
          <p:grpSpPr bwMode="auto">
            <a:xfrm>
              <a:off x="6804025" y="3108324"/>
              <a:ext cx="795338" cy="807366"/>
              <a:chOff x="931383" y="2416296"/>
              <a:chExt cx="795899" cy="808265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931383" y="2416296"/>
                <a:ext cx="729177" cy="5657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5511" name="Groupe 169"/>
              <p:cNvGrpSpPr>
                <a:grpSpLocks/>
              </p:cNvGrpSpPr>
              <p:nvPr/>
            </p:nvGrpSpPr>
            <p:grpSpPr bwMode="auto">
              <a:xfrm>
                <a:off x="1151588" y="2519162"/>
                <a:ext cx="288032" cy="360040"/>
                <a:chOff x="1259632" y="5733256"/>
                <a:chExt cx="288032" cy="360040"/>
              </a:xfrm>
            </p:grpSpPr>
            <p:cxnSp>
              <p:nvCxnSpPr>
                <p:cNvPr id="172" name="Connecteur droit 171"/>
                <p:cNvCxnSpPr/>
                <p:nvPr/>
              </p:nvCxnSpPr>
              <p:spPr>
                <a:xfrm flipV="1">
                  <a:off x="1260245" y="5949833"/>
                  <a:ext cx="287540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eur droit 172"/>
                <p:cNvCxnSpPr/>
                <p:nvPr/>
              </p:nvCxnSpPr>
              <p:spPr>
                <a:xfrm flipV="1">
                  <a:off x="1404809" y="5733692"/>
                  <a:ext cx="0" cy="3591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/>
                <p:cNvCxnSpPr/>
                <p:nvPr/>
              </p:nvCxnSpPr>
              <p:spPr>
                <a:xfrm flipV="1">
                  <a:off x="1260245" y="5876726"/>
                  <a:ext cx="287540" cy="731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eur droit 174"/>
                <p:cNvCxnSpPr/>
                <p:nvPr/>
              </p:nvCxnSpPr>
              <p:spPr>
                <a:xfrm flipV="1">
                  <a:off x="1260245" y="5805209"/>
                  <a:ext cx="287540" cy="715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cteur droit 175"/>
                <p:cNvCxnSpPr/>
                <p:nvPr/>
              </p:nvCxnSpPr>
              <p:spPr>
                <a:xfrm flipV="1">
                  <a:off x="1260245" y="5733692"/>
                  <a:ext cx="287540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12" name="ZoneTexte 170"/>
              <p:cNvSpPr txBox="1">
                <a:spLocks noChangeArrowheads="1"/>
              </p:cNvSpPr>
              <p:nvPr/>
            </p:nvSpPr>
            <p:spPr bwMode="auto">
              <a:xfrm>
                <a:off x="1367242" y="2762382"/>
                <a:ext cx="360040" cy="46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b="1"/>
                  <a:t>TP</a:t>
                </a:r>
              </a:p>
            </p:txBody>
          </p:sp>
        </p:grpSp>
        <p:grpSp>
          <p:nvGrpSpPr>
            <p:cNvPr id="15430" name="Groupe 176"/>
            <p:cNvGrpSpPr>
              <a:grpSpLocks/>
            </p:cNvGrpSpPr>
            <p:nvPr/>
          </p:nvGrpSpPr>
          <p:grpSpPr bwMode="auto">
            <a:xfrm>
              <a:off x="6797675" y="2740025"/>
              <a:ext cx="358775" cy="246063"/>
              <a:chOff x="1584109" y="2523260"/>
              <a:chExt cx="359599" cy="246221"/>
            </a:xfrm>
          </p:grpSpPr>
          <p:cxnSp>
            <p:nvCxnSpPr>
              <p:cNvPr id="15506" name="AutoShape 21"/>
              <p:cNvCxnSpPr>
                <a:cxnSpLocks noChangeShapeType="1"/>
                <a:stCxn id="15508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07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508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0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431" name="Groupe 181"/>
            <p:cNvGrpSpPr>
              <a:grpSpLocks/>
            </p:cNvGrpSpPr>
            <p:nvPr/>
          </p:nvGrpSpPr>
          <p:grpSpPr bwMode="auto">
            <a:xfrm>
              <a:off x="2674938" y="873124"/>
              <a:ext cx="936625" cy="1049249"/>
              <a:chOff x="971600" y="3001664"/>
              <a:chExt cx="936104" cy="1049294"/>
            </a:xfrm>
          </p:grpSpPr>
          <p:grpSp>
            <p:nvGrpSpPr>
              <p:cNvPr id="15502" name="Groupe 182"/>
              <p:cNvGrpSpPr>
                <a:grpSpLocks/>
              </p:cNvGrpSpPr>
              <p:nvPr/>
            </p:nvGrpSpPr>
            <p:grpSpPr bwMode="auto">
              <a:xfrm>
                <a:off x="971600" y="3001664"/>
                <a:ext cx="864308" cy="854736"/>
                <a:chOff x="1043608" y="900000"/>
                <a:chExt cx="576000" cy="576000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1043608" y="900000"/>
                  <a:ext cx="576265" cy="57557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86" name="Ellipse 185"/>
                <p:cNvSpPr/>
                <p:nvPr/>
              </p:nvSpPr>
              <p:spPr>
                <a:xfrm>
                  <a:off x="1152517" y="1008055"/>
                  <a:ext cx="359505" cy="35946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5503" name="ZoneTexte 183"/>
              <p:cNvSpPr txBox="1">
                <a:spLocks noChangeArrowheads="1"/>
              </p:cNvSpPr>
              <p:nvPr/>
            </p:nvSpPr>
            <p:spPr bwMode="auto">
              <a:xfrm>
                <a:off x="1259559" y="3650831"/>
                <a:ext cx="648145" cy="4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b="1"/>
                  <a:t>Screw P</a:t>
                </a:r>
              </a:p>
            </p:txBody>
          </p:sp>
        </p:grpSp>
        <p:cxnSp>
          <p:nvCxnSpPr>
            <p:cNvPr id="15432" name="AutoShape 54"/>
            <p:cNvCxnSpPr>
              <a:cxnSpLocks noChangeShapeType="1"/>
            </p:cNvCxnSpPr>
            <p:nvPr/>
          </p:nvCxnSpPr>
          <p:spPr bwMode="auto">
            <a:xfrm>
              <a:off x="8070850" y="2298700"/>
              <a:ext cx="0" cy="1892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33" name="Text Box 55"/>
            <p:cNvSpPr txBox="1">
              <a:spLocks noChangeArrowheads="1"/>
            </p:cNvSpPr>
            <p:nvPr/>
          </p:nvSpPr>
          <p:spPr bwMode="auto">
            <a:xfrm>
              <a:off x="7539038" y="3784600"/>
              <a:ext cx="522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CF200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34" name="AutoShape 56"/>
            <p:cNvSpPr>
              <a:spLocks noChangeArrowheads="1"/>
            </p:cNvSpPr>
            <p:nvPr/>
          </p:nvSpPr>
          <p:spPr bwMode="auto">
            <a:xfrm>
              <a:off x="7961313" y="3765550"/>
              <a:ext cx="217487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35" name="AutoShape 58"/>
            <p:cNvSpPr>
              <a:spLocks noChangeArrowheads="1"/>
            </p:cNvSpPr>
            <p:nvPr/>
          </p:nvSpPr>
          <p:spPr bwMode="auto">
            <a:xfrm rot="10800000">
              <a:off x="8008938" y="2463800"/>
              <a:ext cx="122237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36" name="Text Box 59"/>
            <p:cNvSpPr txBox="1">
              <a:spLocks noChangeArrowheads="1"/>
            </p:cNvSpPr>
            <p:nvPr/>
          </p:nvSpPr>
          <p:spPr bwMode="auto">
            <a:xfrm>
              <a:off x="7651750" y="2449513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KF25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37" name="Groupe 191"/>
            <p:cNvGrpSpPr>
              <a:grpSpLocks/>
            </p:cNvGrpSpPr>
            <p:nvPr/>
          </p:nvGrpSpPr>
          <p:grpSpPr bwMode="auto">
            <a:xfrm>
              <a:off x="7712075" y="3111499"/>
              <a:ext cx="795338" cy="807366"/>
              <a:chOff x="931383" y="2416296"/>
              <a:chExt cx="795899" cy="808265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931383" y="2416296"/>
                <a:ext cx="729177" cy="5657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5495" name="Groupe 193"/>
              <p:cNvGrpSpPr>
                <a:grpSpLocks/>
              </p:cNvGrpSpPr>
              <p:nvPr/>
            </p:nvGrpSpPr>
            <p:grpSpPr bwMode="auto">
              <a:xfrm>
                <a:off x="1151588" y="2519162"/>
                <a:ext cx="288032" cy="360040"/>
                <a:chOff x="1259632" y="5733256"/>
                <a:chExt cx="288032" cy="360040"/>
              </a:xfrm>
            </p:grpSpPr>
            <p:cxnSp>
              <p:nvCxnSpPr>
                <p:cNvPr id="196" name="Connecteur droit 195"/>
                <p:cNvCxnSpPr/>
                <p:nvPr/>
              </p:nvCxnSpPr>
              <p:spPr>
                <a:xfrm flipV="1">
                  <a:off x="1260245" y="5949833"/>
                  <a:ext cx="287540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cteur droit 196"/>
                <p:cNvCxnSpPr/>
                <p:nvPr/>
              </p:nvCxnSpPr>
              <p:spPr>
                <a:xfrm flipV="1">
                  <a:off x="1404809" y="5733692"/>
                  <a:ext cx="0" cy="3591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flipV="1">
                  <a:off x="1260245" y="5876726"/>
                  <a:ext cx="287540" cy="731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1260245" y="5805209"/>
                  <a:ext cx="287540" cy="715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Connecteur droit 199"/>
                <p:cNvCxnSpPr/>
                <p:nvPr/>
              </p:nvCxnSpPr>
              <p:spPr>
                <a:xfrm flipV="1">
                  <a:off x="1260245" y="5733692"/>
                  <a:ext cx="287540" cy="715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96" name="ZoneTexte 194"/>
              <p:cNvSpPr txBox="1">
                <a:spLocks noChangeArrowheads="1"/>
              </p:cNvSpPr>
              <p:nvPr/>
            </p:nvSpPr>
            <p:spPr bwMode="auto">
              <a:xfrm>
                <a:off x="1367242" y="2762382"/>
                <a:ext cx="360040" cy="46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b="1"/>
                  <a:t>TP</a:t>
                </a:r>
              </a:p>
            </p:txBody>
          </p:sp>
        </p:grpSp>
        <p:cxnSp>
          <p:nvCxnSpPr>
            <p:cNvPr id="15438" name="AutoShape 54"/>
            <p:cNvCxnSpPr>
              <a:cxnSpLocks noChangeShapeType="1"/>
            </p:cNvCxnSpPr>
            <p:nvPr/>
          </p:nvCxnSpPr>
          <p:spPr bwMode="auto">
            <a:xfrm>
              <a:off x="8704263" y="2306638"/>
              <a:ext cx="0" cy="1889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39" name="AutoShape 58"/>
            <p:cNvSpPr>
              <a:spLocks noChangeArrowheads="1"/>
            </p:cNvSpPr>
            <p:nvPr/>
          </p:nvSpPr>
          <p:spPr bwMode="auto">
            <a:xfrm rot="10800000">
              <a:off x="8643938" y="3811588"/>
              <a:ext cx="122237" cy="160337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0" name="Text Box 59"/>
            <p:cNvSpPr txBox="1">
              <a:spLocks noChangeArrowheads="1"/>
            </p:cNvSpPr>
            <p:nvPr/>
          </p:nvSpPr>
          <p:spPr bwMode="auto">
            <a:xfrm>
              <a:off x="8283575" y="3776663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CF40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41" name="Groupe 203"/>
            <p:cNvGrpSpPr>
              <a:grpSpLocks/>
            </p:cNvGrpSpPr>
            <p:nvPr/>
          </p:nvGrpSpPr>
          <p:grpSpPr bwMode="auto">
            <a:xfrm>
              <a:off x="7705725" y="2743200"/>
              <a:ext cx="358775" cy="246063"/>
              <a:chOff x="1584109" y="2523260"/>
              <a:chExt cx="359599" cy="246221"/>
            </a:xfrm>
          </p:grpSpPr>
          <p:cxnSp>
            <p:nvCxnSpPr>
              <p:cNvPr id="15490" name="AutoShape 21"/>
              <p:cNvCxnSpPr>
                <a:cxnSpLocks noChangeShapeType="1"/>
                <a:stCxn id="15492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491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492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493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442" name="Groupe 208"/>
            <p:cNvGrpSpPr>
              <a:grpSpLocks/>
            </p:cNvGrpSpPr>
            <p:nvPr/>
          </p:nvGrpSpPr>
          <p:grpSpPr bwMode="auto">
            <a:xfrm>
              <a:off x="5876925" y="873124"/>
              <a:ext cx="936625" cy="1049249"/>
              <a:chOff x="971600" y="3001664"/>
              <a:chExt cx="936104" cy="1049294"/>
            </a:xfrm>
          </p:grpSpPr>
          <p:grpSp>
            <p:nvGrpSpPr>
              <p:cNvPr id="15486" name="Groupe 209"/>
              <p:cNvGrpSpPr>
                <a:grpSpLocks/>
              </p:cNvGrpSpPr>
              <p:nvPr/>
            </p:nvGrpSpPr>
            <p:grpSpPr bwMode="auto">
              <a:xfrm>
                <a:off x="971600" y="3001664"/>
                <a:ext cx="864308" cy="854736"/>
                <a:chOff x="1043608" y="900000"/>
                <a:chExt cx="576000" cy="576000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1043608" y="900000"/>
                  <a:ext cx="576266" cy="57557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13" name="Ellipse 212"/>
                <p:cNvSpPr/>
                <p:nvPr/>
              </p:nvSpPr>
              <p:spPr>
                <a:xfrm>
                  <a:off x="1152517" y="1008055"/>
                  <a:ext cx="359505" cy="35946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5487" name="ZoneTexte 210"/>
              <p:cNvSpPr txBox="1">
                <a:spLocks noChangeArrowheads="1"/>
              </p:cNvSpPr>
              <p:nvPr/>
            </p:nvSpPr>
            <p:spPr bwMode="auto">
              <a:xfrm>
                <a:off x="1259559" y="3650831"/>
                <a:ext cx="648145" cy="4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b="1"/>
                  <a:t>Scroll P</a:t>
                </a:r>
              </a:p>
            </p:txBody>
          </p:sp>
        </p:grpSp>
        <p:sp>
          <p:nvSpPr>
            <p:cNvPr id="15443" name="Text Box 20"/>
            <p:cNvSpPr txBox="1">
              <a:spLocks noChangeArrowheads="1"/>
            </p:cNvSpPr>
            <p:nvPr/>
          </p:nvSpPr>
          <p:spPr bwMode="auto">
            <a:xfrm>
              <a:off x="7664450" y="4198938"/>
              <a:ext cx="1338263" cy="958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498" tIns="50749" rIns="101498" bIns="5074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1300">
                  <a:cs typeface="Arial" pitchFamily="34" charset="0"/>
                </a:rPr>
                <a:t>Buncher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44" name="AutoShape 58"/>
            <p:cNvSpPr>
              <a:spLocks noChangeArrowheads="1"/>
            </p:cNvSpPr>
            <p:nvPr/>
          </p:nvSpPr>
          <p:spPr bwMode="auto">
            <a:xfrm rot="10800000">
              <a:off x="6284913" y="1900238"/>
              <a:ext cx="120650" cy="160337"/>
            </a:xfrm>
            <a:prstGeom prst="flowChartCollat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5" name="Text Box 59"/>
            <p:cNvSpPr txBox="1">
              <a:spLocks noChangeArrowheads="1"/>
            </p:cNvSpPr>
            <p:nvPr/>
          </p:nvSpPr>
          <p:spPr bwMode="auto">
            <a:xfrm>
              <a:off x="5922963" y="1871663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KF40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46" name="Groupe 216"/>
            <p:cNvGrpSpPr>
              <a:grpSpLocks/>
            </p:cNvGrpSpPr>
            <p:nvPr/>
          </p:nvGrpSpPr>
          <p:grpSpPr bwMode="auto">
            <a:xfrm>
              <a:off x="5984875" y="2736850"/>
              <a:ext cx="360363" cy="246063"/>
              <a:chOff x="1584109" y="2523260"/>
              <a:chExt cx="359599" cy="246221"/>
            </a:xfrm>
          </p:grpSpPr>
          <p:cxnSp>
            <p:nvCxnSpPr>
              <p:cNvPr id="15482" name="AutoShape 21"/>
              <p:cNvCxnSpPr>
                <a:cxnSpLocks noChangeShapeType="1"/>
                <a:stCxn id="15484" idx="6"/>
              </p:cNvCxnSpPr>
              <p:nvPr/>
            </p:nvCxnSpPr>
            <p:spPr bwMode="auto">
              <a:xfrm>
                <a:off x="1780753" y="2631438"/>
                <a:ext cx="1629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483" name="Groupe 220"/>
              <p:cNvGrpSpPr>
                <a:grpSpLocks/>
              </p:cNvGrpSpPr>
              <p:nvPr/>
            </p:nvGrpSpPr>
            <p:grpSpPr bwMode="auto">
              <a:xfrm>
                <a:off x="1584109" y="2523260"/>
                <a:ext cx="196644" cy="246221"/>
                <a:chOff x="449318" y="2762766"/>
                <a:chExt cx="196644" cy="246221"/>
              </a:xfrm>
            </p:grpSpPr>
            <p:sp>
              <p:nvSpPr>
                <p:cNvPr id="15484" name="Oval 118"/>
                <p:cNvSpPr>
                  <a:spLocks noChangeArrowheads="1"/>
                </p:cNvSpPr>
                <p:nvPr/>
              </p:nvSpPr>
              <p:spPr bwMode="auto">
                <a:xfrm>
                  <a:off x="449318" y="2772600"/>
                  <a:ext cx="196644" cy="196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485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53078" y="2762766"/>
                  <a:ext cx="18912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sz="1000" b="1">
                      <a:cs typeface="Arial" pitchFamily="34" charset="0"/>
                    </a:rPr>
                    <a:t>P</a:t>
                  </a:r>
                  <a:endParaRPr lang="fr-FR" altLang="fr-FR"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22" name="Rectangle 221"/>
            <p:cNvSpPr/>
            <p:nvPr/>
          </p:nvSpPr>
          <p:spPr>
            <a:xfrm>
              <a:off x="7939088" y="4498975"/>
              <a:ext cx="781050" cy="3651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448" name="Rectangle 197"/>
            <p:cNvSpPr>
              <a:spLocks noChangeArrowheads="1"/>
            </p:cNvSpPr>
            <p:nvPr/>
          </p:nvSpPr>
          <p:spPr bwMode="auto">
            <a:xfrm>
              <a:off x="7820025" y="4643438"/>
              <a:ext cx="174625" cy="96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9" name="Rectangle 197"/>
            <p:cNvSpPr>
              <a:spLocks noChangeArrowheads="1"/>
            </p:cNvSpPr>
            <p:nvPr/>
          </p:nvSpPr>
          <p:spPr bwMode="auto">
            <a:xfrm>
              <a:off x="8704263" y="4629150"/>
              <a:ext cx="174625" cy="96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cxnSp>
          <p:nvCxnSpPr>
            <p:cNvPr id="15450" name="AutoShape 54"/>
            <p:cNvCxnSpPr>
              <a:cxnSpLocks noChangeShapeType="1"/>
              <a:stCxn id="222" idx="2"/>
            </p:cNvCxnSpPr>
            <p:nvPr/>
          </p:nvCxnSpPr>
          <p:spPr bwMode="auto">
            <a:xfrm>
              <a:off x="8329613" y="4864100"/>
              <a:ext cx="4762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1" name="AutoShape 48"/>
            <p:cNvCxnSpPr>
              <a:cxnSpLocks noChangeShapeType="1"/>
              <a:stCxn id="15457" idx="0"/>
            </p:cNvCxnSpPr>
            <p:nvPr/>
          </p:nvCxnSpPr>
          <p:spPr bwMode="auto">
            <a:xfrm flipH="1">
              <a:off x="5207000" y="5748338"/>
              <a:ext cx="2460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" name="AutoShape 50"/>
            <p:cNvCxnSpPr>
              <a:cxnSpLocks noChangeShapeType="1"/>
            </p:cNvCxnSpPr>
            <p:nvPr/>
          </p:nvCxnSpPr>
          <p:spPr bwMode="auto">
            <a:xfrm>
              <a:off x="5605463" y="5743575"/>
              <a:ext cx="157162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53" name="AutoShape 51"/>
            <p:cNvSpPr>
              <a:spLocks noChangeArrowheads="1"/>
            </p:cNvSpPr>
            <p:nvPr/>
          </p:nvSpPr>
          <p:spPr bwMode="auto">
            <a:xfrm>
              <a:off x="4765675" y="5607050"/>
              <a:ext cx="420688" cy="261938"/>
            </a:xfrm>
            <a:prstGeom prst="rightArrow">
              <a:avLst>
                <a:gd name="adj1" fmla="val 50000"/>
                <a:gd name="adj2" fmla="val 3139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4" name="Text Box 52"/>
            <p:cNvSpPr txBox="1">
              <a:spLocks noChangeArrowheads="1"/>
            </p:cNvSpPr>
            <p:nvPr/>
          </p:nvSpPr>
          <p:spPr bwMode="auto">
            <a:xfrm>
              <a:off x="4695825" y="5626100"/>
              <a:ext cx="546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N</a:t>
              </a:r>
              <a:r>
                <a:rPr lang="fr-FR" altLang="fr-FR" sz="800" baseline="-25000">
                  <a:cs typeface="Arial" pitchFamily="34" charset="0"/>
                </a:rPr>
                <a:t>2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55" name="Text Box 53"/>
            <p:cNvSpPr txBox="1">
              <a:spLocks noChangeArrowheads="1"/>
            </p:cNvSpPr>
            <p:nvPr/>
          </p:nvSpPr>
          <p:spPr bwMode="auto">
            <a:xfrm>
              <a:off x="5303838" y="5778500"/>
              <a:ext cx="45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CF16</a:t>
              </a:r>
              <a:endParaRPr lang="fr-FR" altLang="fr-FR">
                <a:cs typeface="Arial" pitchFamily="34" charset="0"/>
              </a:endParaRPr>
            </a:p>
          </p:txBody>
        </p:sp>
        <p:cxnSp>
          <p:nvCxnSpPr>
            <p:cNvPr id="15456" name="AutoShape 54"/>
            <p:cNvCxnSpPr>
              <a:cxnSpLocks noChangeShapeType="1"/>
            </p:cNvCxnSpPr>
            <p:nvPr/>
          </p:nvCxnSpPr>
          <p:spPr bwMode="auto">
            <a:xfrm>
              <a:off x="5757863" y="4867275"/>
              <a:ext cx="4762" cy="8778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57" name="AutoShape 186"/>
            <p:cNvSpPr>
              <a:spLocks noChangeArrowheads="1"/>
            </p:cNvSpPr>
            <p:nvPr/>
          </p:nvSpPr>
          <p:spPr bwMode="auto">
            <a:xfrm rot="-5400000">
              <a:off x="5472113" y="5667375"/>
              <a:ext cx="122238" cy="160337"/>
            </a:xfrm>
            <a:prstGeom prst="flowChartCollat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8" name="Text Box 59"/>
            <p:cNvSpPr txBox="1">
              <a:spLocks noChangeArrowheads="1"/>
            </p:cNvSpPr>
            <p:nvPr/>
          </p:nvSpPr>
          <p:spPr bwMode="auto">
            <a:xfrm>
              <a:off x="6380163" y="1871663"/>
              <a:ext cx="13985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Automatic safety valve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59" name="AutoShape 113"/>
            <p:cNvSpPr>
              <a:spLocks noChangeArrowheads="1"/>
            </p:cNvSpPr>
            <p:nvPr/>
          </p:nvSpPr>
          <p:spPr bwMode="auto">
            <a:xfrm rot="5400000">
              <a:off x="8862219" y="2221706"/>
              <a:ext cx="120650" cy="160338"/>
            </a:xfrm>
            <a:prstGeom prst="flowChartCollate">
              <a:avLst/>
            </a:prstGeom>
            <a:solidFill>
              <a:srgbClr val="C0504D"/>
            </a:solidFill>
            <a:ln w="9525">
              <a:solidFill>
                <a:srgbClr val="C0504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0" name="Text Box 59"/>
            <p:cNvSpPr txBox="1">
              <a:spLocks noChangeArrowheads="1"/>
            </p:cNvSpPr>
            <p:nvPr/>
          </p:nvSpPr>
          <p:spPr bwMode="auto">
            <a:xfrm>
              <a:off x="8693150" y="2043113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KF25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61" name="AutoShape 58"/>
            <p:cNvSpPr>
              <a:spLocks noChangeArrowheads="1"/>
            </p:cNvSpPr>
            <p:nvPr/>
          </p:nvSpPr>
          <p:spPr bwMode="auto">
            <a:xfrm rot="10800000">
              <a:off x="3049588" y="1909763"/>
              <a:ext cx="120650" cy="160337"/>
            </a:xfrm>
            <a:prstGeom prst="flowChartCollat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2" name="AutoShape 58"/>
            <p:cNvSpPr>
              <a:spLocks noChangeArrowheads="1"/>
            </p:cNvSpPr>
            <p:nvPr/>
          </p:nvSpPr>
          <p:spPr bwMode="auto">
            <a:xfrm rot="10800000">
              <a:off x="1814513" y="1908175"/>
              <a:ext cx="122237" cy="161925"/>
            </a:xfrm>
            <a:prstGeom prst="flowChartCollat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3" name="Text Box 59"/>
            <p:cNvSpPr txBox="1">
              <a:spLocks noChangeArrowheads="1"/>
            </p:cNvSpPr>
            <p:nvPr/>
          </p:nvSpPr>
          <p:spPr bwMode="auto">
            <a:xfrm>
              <a:off x="768350" y="1819275"/>
              <a:ext cx="11017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Automatic inlet isolation valve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64" name="Text Box 59"/>
            <p:cNvSpPr txBox="1">
              <a:spLocks noChangeArrowheads="1"/>
            </p:cNvSpPr>
            <p:nvPr/>
          </p:nvSpPr>
          <p:spPr bwMode="auto">
            <a:xfrm>
              <a:off x="3116263" y="1822450"/>
              <a:ext cx="1101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Automatic inlet isolation valve</a:t>
              </a:r>
              <a:endParaRPr lang="fr-FR" altLang="fr-FR">
                <a:cs typeface="Arial" pitchFamily="34" charset="0"/>
              </a:endParaRPr>
            </a:p>
          </p:txBody>
        </p:sp>
        <p:grpSp>
          <p:nvGrpSpPr>
            <p:cNvPr id="15465" name="Groupe 239"/>
            <p:cNvGrpSpPr>
              <a:grpSpLocks/>
            </p:cNvGrpSpPr>
            <p:nvPr/>
          </p:nvGrpSpPr>
          <p:grpSpPr bwMode="auto">
            <a:xfrm>
              <a:off x="3984625" y="4198938"/>
              <a:ext cx="3560763" cy="962025"/>
              <a:chOff x="3984369" y="4199592"/>
              <a:chExt cx="3560919" cy="961743"/>
            </a:xfrm>
          </p:grpSpPr>
          <p:sp>
            <p:nvSpPr>
              <p:cNvPr id="15476" name="Text Box 22"/>
              <p:cNvSpPr txBox="1">
                <a:spLocks noChangeArrowheads="1"/>
              </p:cNvSpPr>
              <p:nvPr/>
            </p:nvSpPr>
            <p:spPr bwMode="auto">
              <a:xfrm>
                <a:off x="3984369" y="4202191"/>
                <a:ext cx="3556942" cy="959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300">
                    <a:cs typeface="Arial" pitchFamily="34" charset="0"/>
                  </a:rPr>
                  <a:t>QMF</a:t>
                </a:r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477" name="Text Box 31"/>
              <p:cNvSpPr txBox="1">
                <a:spLocks noChangeArrowheads="1"/>
              </p:cNvSpPr>
              <p:nvPr/>
            </p:nvSpPr>
            <p:spPr bwMode="auto">
              <a:xfrm>
                <a:off x="6768037" y="4202191"/>
                <a:ext cx="776165" cy="959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478" name="Text Box 22"/>
              <p:cNvSpPr txBox="1">
                <a:spLocks noChangeArrowheads="1"/>
              </p:cNvSpPr>
              <p:nvPr/>
            </p:nvSpPr>
            <p:spPr bwMode="auto">
              <a:xfrm>
                <a:off x="3984369" y="4199592"/>
                <a:ext cx="777600" cy="957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300">
                    <a:cs typeface="Arial" pitchFamily="34" charset="0"/>
                  </a:rPr>
                  <a:t>E lens 1</a:t>
                </a:r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479" name="Text Box 22"/>
              <p:cNvSpPr txBox="1">
                <a:spLocks noChangeArrowheads="1"/>
              </p:cNvSpPr>
              <p:nvPr/>
            </p:nvSpPr>
            <p:spPr bwMode="auto">
              <a:xfrm>
                <a:off x="6767688" y="4202964"/>
                <a:ext cx="777600" cy="957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1498" tIns="50749" rIns="101498" bIns="5074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sz="1300">
                    <a:cs typeface="Arial" pitchFamily="34" charset="0"/>
                  </a:rPr>
                  <a:t>E lens 2</a:t>
                </a:r>
                <a:endParaRPr lang="fr-FR" altLang="fr-FR">
                  <a:cs typeface="Arial" pitchFamily="34" charset="0"/>
                </a:endParaRPr>
              </a:p>
            </p:txBody>
          </p:sp>
          <p:sp>
            <p:nvSpPr>
              <p:cNvPr id="15480" name="Rectangle 197"/>
              <p:cNvSpPr>
                <a:spLocks noChangeArrowheads="1"/>
              </p:cNvSpPr>
              <p:nvPr/>
            </p:nvSpPr>
            <p:spPr bwMode="auto">
              <a:xfrm>
                <a:off x="6677812" y="4633169"/>
                <a:ext cx="174666" cy="96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81" name="Rectangle 198"/>
              <p:cNvSpPr>
                <a:spLocks noChangeArrowheads="1"/>
              </p:cNvSpPr>
              <p:nvPr/>
            </p:nvSpPr>
            <p:spPr bwMode="auto">
              <a:xfrm>
                <a:off x="4673201" y="4633169"/>
                <a:ext cx="174666" cy="96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15466" name="Text Box 59"/>
            <p:cNvSpPr txBox="1">
              <a:spLocks noChangeArrowheads="1"/>
            </p:cNvSpPr>
            <p:nvPr/>
          </p:nvSpPr>
          <p:spPr bwMode="auto">
            <a:xfrm>
              <a:off x="3149600" y="2833688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KF40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67" name="AutoShape 49"/>
            <p:cNvSpPr>
              <a:spLocks noChangeArrowheads="1"/>
            </p:cNvSpPr>
            <p:nvPr/>
          </p:nvSpPr>
          <p:spPr bwMode="auto">
            <a:xfrm rot="16200000" flipH="1">
              <a:off x="3307557" y="2691606"/>
              <a:ext cx="122238" cy="161925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8" name="Text Box 55"/>
            <p:cNvSpPr txBox="1">
              <a:spLocks noChangeArrowheads="1"/>
            </p:cNvSpPr>
            <p:nvPr/>
          </p:nvSpPr>
          <p:spPr bwMode="auto">
            <a:xfrm>
              <a:off x="1343025" y="3781425"/>
              <a:ext cx="52228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???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69" name="AutoShape 56"/>
            <p:cNvSpPr>
              <a:spLocks noChangeArrowheads="1"/>
            </p:cNvSpPr>
            <p:nvPr/>
          </p:nvSpPr>
          <p:spPr bwMode="auto">
            <a:xfrm>
              <a:off x="1765300" y="3762375"/>
              <a:ext cx="217488" cy="241300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70" name="AutoShape 58"/>
            <p:cNvSpPr>
              <a:spLocks noChangeArrowheads="1"/>
            </p:cNvSpPr>
            <p:nvPr/>
          </p:nvSpPr>
          <p:spPr bwMode="auto">
            <a:xfrm rot="10800000">
              <a:off x="2312988" y="3808413"/>
              <a:ext cx="122237" cy="160337"/>
            </a:xfrm>
            <a:prstGeom prst="flowChartCollat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71" name="Text Box 59"/>
            <p:cNvSpPr txBox="1">
              <a:spLocks noChangeArrowheads="1"/>
            </p:cNvSpPr>
            <p:nvPr/>
          </p:nvSpPr>
          <p:spPr bwMode="auto">
            <a:xfrm>
              <a:off x="1951038" y="3773488"/>
              <a:ext cx="458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CF40?</a:t>
              </a:r>
              <a:endParaRPr lang="fr-FR" altLang="fr-FR">
                <a:cs typeface="Arial" pitchFamily="34" charset="0"/>
              </a:endParaRPr>
            </a:p>
          </p:txBody>
        </p:sp>
        <p:cxnSp>
          <p:nvCxnSpPr>
            <p:cNvPr id="15472" name="AutoShape 25"/>
            <p:cNvCxnSpPr>
              <a:cxnSpLocks noChangeShapeType="1"/>
            </p:cNvCxnSpPr>
            <p:nvPr/>
          </p:nvCxnSpPr>
          <p:spPr bwMode="auto">
            <a:xfrm flipV="1">
              <a:off x="2373313" y="2295525"/>
              <a:ext cx="6953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73" name="Text Box 59"/>
            <p:cNvSpPr txBox="1">
              <a:spLocks noChangeArrowheads="1"/>
            </p:cNvSpPr>
            <p:nvPr/>
          </p:nvSpPr>
          <p:spPr bwMode="auto">
            <a:xfrm>
              <a:off x="2573338" y="1884363"/>
              <a:ext cx="5699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ISO100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74" name="Text Box 59"/>
            <p:cNvSpPr txBox="1">
              <a:spLocks noChangeArrowheads="1"/>
            </p:cNvSpPr>
            <p:nvPr/>
          </p:nvSpPr>
          <p:spPr bwMode="auto">
            <a:xfrm>
              <a:off x="1838325" y="1884363"/>
              <a:ext cx="5699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ISO160</a:t>
              </a:r>
              <a:endParaRPr lang="fr-FR" altLang="fr-FR">
                <a:cs typeface="Arial" pitchFamily="34" charset="0"/>
              </a:endParaRPr>
            </a:p>
          </p:txBody>
        </p:sp>
        <p:sp>
          <p:nvSpPr>
            <p:cNvPr id="15475" name="Text Box 191"/>
            <p:cNvSpPr txBox="1">
              <a:spLocks noChangeArrowheads="1"/>
            </p:cNvSpPr>
            <p:nvPr/>
          </p:nvSpPr>
          <p:spPr bwMode="auto">
            <a:xfrm>
              <a:off x="1163638" y="6256338"/>
              <a:ext cx="1887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cs typeface="Arial" pitchFamily="34" charset="0"/>
                </a:rPr>
                <a:t>Gate valve </a:t>
              </a:r>
              <a:endParaRPr lang="fr-FR" altLang="fr-FR">
                <a:cs typeface="Arial" pitchFamily="34" charset="0"/>
              </a:endParaRPr>
            </a:p>
          </p:txBody>
        </p:sp>
      </p:grp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47800" y="100013"/>
            <a:ext cx="6173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i="1">
                <a:latin typeface="Arial Rounded MT Bold" pitchFamily="34" charset="0"/>
              </a:rPr>
              <a:t> RFQs status: Vacuum , Command &amp; Control</a:t>
            </a:r>
          </a:p>
        </p:txBody>
      </p:sp>
    </p:spTree>
    <p:extLst>
      <p:ext uri="{BB962C8B-B14F-4D97-AF65-F5344CB8AC3E}">
        <p14:creationId xmlns:p14="http://schemas.microsoft.com/office/powerpoint/2010/main" val="333370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20" y="614364"/>
            <a:ext cx="3207726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135" y="1062038"/>
            <a:ext cx="4234962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S-Shape RFQ</a:t>
            </a:r>
          </a:p>
        </p:txBody>
      </p:sp>
      <p:sp>
        <p:nvSpPr>
          <p:cNvPr id="7" name="Légende sans bordure 2 6"/>
          <p:cNvSpPr/>
          <p:nvPr/>
        </p:nvSpPr>
        <p:spPr bwMode="auto">
          <a:xfrm>
            <a:off x="8263305" y="1354139"/>
            <a:ext cx="734157" cy="161925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313126"/>
              <a:gd name="adj6" fmla="val -4851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45° mirror</a:t>
            </a:r>
          </a:p>
        </p:txBody>
      </p:sp>
      <p:sp>
        <p:nvSpPr>
          <p:cNvPr id="9" name="Légende sans bordure 2 8"/>
          <p:cNvSpPr/>
          <p:nvPr/>
        </p:nvSpPr>
        <p:spPr bwMode="auto">
          <a:xfrm flipH="1">
            <a:off x="3962400" y="1268413"/>
            <a:ext cx="886558" cy="323850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186721"/>
              <a:gd name="adj6" fmla="val -43261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Entrance electrodes (x2)</a:t>
            </a:r>
          </a:p>
        </p:txBody>
      </p:sp>
      <p:sp>
        <p:nvSpPr>
          <p:cNvPr id="10" name="Légende sans bordure 2 9"/>
          <p:cNvSpPr/>
          <p:nvPr/>
        </p:nvSpPr>
        <p:spPr bwMode="auto">
          <a:xfrm flipH="1">
            <a:off x="4324350" y="762344"/>
            <a:ext cx="1348154" cy="323165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531941"/>
              <a:gd name="adj6" fmla="val -37142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RF Rigid Conductor (x4)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rot="20880000">
            <a:off x="4542693" y="2714625"/>
            <a:ext cx="6125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8631116" y="2608263"/>
            <a:ext cx="402981" cy="106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égende sans bordure 2 14"/>
          <p:cNvSpPr/>
          <p:nvPr/>
        </p:nvSpPr>
        <p:spPr bwMode="auto">
          <a:xfrm>
            <a:off x="7444154" y="1062039"/>
            <a:ext cx="873369" cy="161925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304768"/>
              <a:gd name="adj6" fmla="val -34838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Side plate (x2)</a:t>
            </a:r>
          </a:p>
        </p:txBody>
      </p:sp>
      <p:sp>
        <p:nvSpPr>
          <p:cNvPr id="16" name="Légende sans bordure 2 15"/>
          <p:cNvSpPr/>
          <p:nvPr/>
        </p:nvSpPr>
        <p:spPr bwMode="auto">
          <a:xfrm>
            <a:off x="6808177" y="659156"/>
            <a:ext cx="1655885" cy="323165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770551"/>
              <a:gd name="adj6" fmla="val -193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Capacitor + Elec. Resistance</a:t>
            </a:r>
          </a:p>
        </p:txBody>
      </p:sp>
      <p:grpSp>
        <p:nvGrpSpPr>
          <p:cNvPr id="16396" name="Groupe 2"/>
          <p:cNvGrpSpPr>
            <a:grpSpLocks/>
          </p:cNvGrpSpPr>
          <p:nvPr/>
        </p:nvGrpSpPr>
        <p:grpSpPr bwMode="auto">
          <a:xfrm>
            <a:off x="726831" y="4451351"/>
            <a:ext cx="2929304" cy="1917875"/>
            <a:chOff x="576263" y="3487738"/>
            <a:chExt cx="4298950" cy="2900082"/>
          </a:xfrm>
        </p:grpSpPr>
        <p:pic>
          <p:nvPicPr>
            <p:cNvPr id="1639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3" y="3487738"/>
              <a:ext cx="4298950" cy="2868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400" name="ZoneTexte 1"/>
            <p:cNvSpPr txBox="1">
              <a:spLocks noChangeArrowheads="1"/>
            </p:cNvSpPr>
            <p:nvPr/>
          </p:nvSpPr>
          <p:spPr bwMode="auto">
            <a:xfrm>
              <a:off x="576263" y="6062040"/>
              <a:ext cx="1298448" cy="32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800" i="1"/>
                <a:t>Emil Traykov</a:t>
              </a:r>
            </a:p>
          </p:txBody>
        </p:sp>
      </p:grpSp>
      <p:sp>
        <p:nvSpPr>
          <p:cNvPr id="23" name="Légende sans bordure 2 22"/>
          <p:cNvSpPr/>
          <p:nvPr/>
        </p:nvSpPr>
        <p:spPr bwMode="auto">
          <a:xfrm flipH="1">
            <a:off x="7042639" y="2963864"/>
            <a:ext cx="819150" cy="161925"/>
          </a:xfrm>
          <a:prstGeom prst="callout2">
            <a:avLst>
              <a:gd name="adj1" fmla="val 53302"/>
              <a:gd name="adj2" fmla="val 34586"/>
              <a:gd name="adj3" fmla="val 53247"/>
              <a:gd name="adj4" fmla="val 19864"/>
              <a:gd name="adj5" fmla="val -98005"/>
              <a:gd name="adj6" fmla="val -46398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Flasque</a:t>
            </a:r>
          </a:p>
        </p:txBody>
      </p:sp>
      <p:sp>
        <p:nvSpPr>
          <p:cNvPr id="16398" name="ZoneTexte 2"/>
          <p:cNvSpPr txBox="1">
            <a:spLocks noChangeArrowheads="1"/>
          </p:cNvSpPr>
          <p:nvPr/>
        </p:nvSpPr>
        <p:spPr bwMode="auto">
          <a:xfrm rot="2140922">
            <a:off x="3201866" y="3954463"/>
            <a:ext cx="2980592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0000"/>
                </a:solidFill>
              </a:rPr>
              <a:t>Manufacturing in progress in LPC workshop</a:t>
            </a:r>
          </a:p>
        </p:txBody>
      </p:sp>
    </p:spTree>
    <p:extLst>
      <p:ext uri="{BB962C8B-B14F-4D97-AF65-F5344CB8AC3E}">
        <p14:creationId xmlns:p14="http://schemas.microsoft.com/office/powerpoint/2010/main" val="2541858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51" y="573089"/>
            <a:ext cx="667629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mRFQ</a:t>
            </a:r>
          </a:p>
        </p:txBody>
      </p:sp>
      <p:grpSp>
        <p:nvGrpSpPr>
          <p:cNvPr id="17412" name="Groupe 1"/>
          <p:cNvGrpSpPr>
            <a:grpSpLocks/>
          </p:cNvGrpSpPr>
          <p:nvPr/>
        </p:nvGrpSpPr>
        <p:grpSpPr bwMode="auto">
          <a:xfrm>
            <a:off x="6112120" y="2698750"/>
            <a:ext cx="2845777" cy="1657350"/>
            <a:chOff x="5232400" y="3198495"/>
            <a:chExt cx="4305300" cy="2339975"/>
          </a:xfrm>
        </p:grpSpPr>
        <p:pic>
          <p:nvPicPr>
            <p:cNvPr id="1742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0" y="3198495"/>
              <a:ext cx="4305300" cy="2339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424" name="ZoneTexte 4"/>
            <p:cNvSpPr txBox="1">
              <a:spLocks noChangeArrowheads="1"/>
            </p:cNvSpPr>
            <p:nvPr/>
          </p:nvSpPr>
          <p:spPr bwMode="auto">
            <a:xfrm>
              <a:off x="5232400" y="3206582"/>
              <a:ext cx="1298448" cy="30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800"/>
                <a:t>Emil Traykov</a:t>
              </a:r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V="1">
            <a:off x="874835" y="1873250"/>
            <a:ext cx="373673" cy="28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4" name="Groupe 7"/>
          <p:cNvGrpSpPr>
            <a:grpSpLocks/>
          </p:cNvGrpSpPr>
          <p:nvPr/>
        </p:nvGrpSpPr>
        <p:grpSpPr bwMode="auto">
          <a:xfrm>
            <a:off x="495300" y="4089401"/>
            <a:ext cx="5473212" cy="2359025"/>
            <a:chOff x="1210186" y="3870097"/>
            <a:chExt cx="6507883" cy="2576940"/>
          </a:xfrm>
        </p:grpSpPr>
        <p:pic>
          <p:nvPicPr>
            <p:cNvPr id="1741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142" y="3870097"/>
              <a:ext cx="2742770" cy="257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égende sans bordure 2 9"/>
            <p:cNvSpPr/>
            <p:nvPr/>
          </p:nvSpPr>
          <p:spPr>
            <a:xfrm flipH="1">
              <a:off x="1210186" y="4979245"/>
              <a:ext cx="918248" cy="504311"/>
            </a:xfrm>
            <a:prstGeom prst="callout2">
              <a:avLst>
                <a:gd name="adj1" fmla="val 65092"/>
                <a:gd name="adj2" fmla="val -1908"/>
                <a:gd name="adj3" fmla="val 65092"/>
                <a:gd name="adj4" fmla="val -9698"/>
                <a:gd name="adj5" fmla="val 37587"/>
                <a:gd name="adj6" fmla="val -35551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000" dirty="0" err="1">
                  <a:solidFill>
                    <a:srgbClr val="002060"/>
                  </a:solidFill>
                </a:rPr>
                <a:t>mRFQ</a:t>
              </a:r>
              <a:r>
                <a:rPr lang="en-US" sz="1000" dirty="0">
                  <a:solidFill>
                    <a:srgbClr val="002060"/>
                  </a:solidFill>
                </a:rPr>
                <a:t> Entrance Rods</a:t>
              </a:r>
            </a:p>
          </p:txBody>
        </p:sp>
        <p:sp>
          <p:nvSpPr>
            <p:cNvPr id="11" name="Légende sans bordure 2 10"/>
            <p:cNvSpPr/>
            <p:nvPr/>
          </p:nvSpPr>
          <p:spPr>
            <a:xfrm>
              <a:off x="5632410" y="4420195"/>
              <a:ext cx="1616952" cy="353017"/>
            </a:xfrm>
            <a:prstGeom prst="callout2">
              <a:avLst>
                <a:gd name="adj1" fmla="val 65092"/>
                <a:gd name="adj2" fmla="val -1908"/>
                <a:gd name="adj3" fmla="val 65092"/>
                <a:gd name="adj4" fmla="val -9698"/>
                <a:gd name="adj5" fmla="val -162232"/>
                <a:gd name="adj6" fmla="val -44684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002060"/>
                  </a:solidFill>
                </a:rPr>
                <a:t>RF Rigid Conductor (x4)</a:t>
              </a:r>
            </a:p>
          </p:txBody>
        </p:sp>
        <p:sp>
          <p:nvSpPr>
            <p:cNvPr id="14" name="Légende sans bordure 2 13"/>
            <p:cNvSpPr/>
            <p:nvPr/>
          </p:nvSpPr>
          <p:spPr>
            <a:xfrm>
              <a:off x="5632410" y="6024960"/>
              <a:ext cx="1160442" cy="176509"/>
            </a:xfrm>
            <a:prstGeom prst="callout2">
              <a:avLst>
                <a:gd name="adj1" fmla="val 65092"/>
                <a:gd name="adj2" fmla="val -1908"/>
                <a:gd name="adj3" fmla="val 65092"/>
                <a:gd name="adj4" fmla="val -9698"/>
                <a:gd name="adj5" fmla="val -381047"/>
                <a:gd name="adj6" fmla="val -63880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002060"/>
                  </a:solidFill>
                </a:rPr>
                <a:t>Capacitors</a:t>
              </a:r>
            </a:p>
          </p:txBody>
        </p:sp>
        <p:sp>
          <p:nvSpPr>
            <p:cNvPr id="15" name="Légende sans bordure 2 14"/>
            <p:cNvSpPr/>
            <p:nvPr/>
          </p:nvSpPr>
          <p:spPr>
            <a:xfrm>
              <a:off x="5632410" y="5512708"/>
              <a:ext cx="2085659" cy="353017"/>
            </a:xfrm>
            <a:prstGeom prst="callout2">
              <a:avLst>
                <a:gd name="adj1" fmla="val 65092"/>
                <a:gd name="adj2" fmla="val -1908"/>
                <a:gd name="adj3" fmla="val 65092"/>
                <a:gd name="adj4" fmla="val -7652"/>
                <a:gd name="adj5" fmla="val -286731"/>
                <a:gd name="adj6" fmla="val -33883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002060"/>
                  </a:solidFill>
                </a:rPr>
                <a:t>CMS Elec. Resistances on PCB</a:t>
              </a:r>
            </a:p>
          </p:txBody>
        </p:sp>
        <p:sp>
          <p:nvSpPr>
            <p:cNvPr id="17" name="Légende sans bordure 2 16"/>
            <p:cNvSpPr/>
            <p:nvPr/>
          </p:nvSpPr>
          <p:spPr>
            <a:xfrm>
              <a:off x="5632410" y="4972521"/>
              <a:ext cx="1041958" cy="353017"/>
            </a:xfrm>
            <a:prstGeom prst="callout2">
              <a:avLst>
                <a:gd name="adj1" fmla="val 65092"/>
                <a:gd name="adj2" fmla="val -8726"/>
                <a:gd name="adj3" fmla="val 65092"/>
                <a:gd name="adj4" fmla="val -33561"/>
                <a:gd name="adj5" fmla="val -169778"/>
                <a:gd name="adj6" fmla="val -69855"/>
              </a:avLst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002060"/>
                  </a:solidFill>
                </a:rPr>
                <a:t>PCB Plate (x4)</a:t>
              </a:r>
            </a:p>
          </p:txBody>
        </p:sp>
      </p:grpSp>
      <p:sp>
        <p:nvSpPr>
          <p:cNvPr id="17415" name="ZoneTexte 2"/>
          <p:cNvSpPr txBox="1">
            <a:spLocks noChangeArrowheads="1"/>
          </p:cNvSpPr>
          <p:nvPr/>
        </p:nvSpPr>
        <p:spPr bwMode="auto">
          <a:xfrm rot="-1392325">
            <a:off x="6098931" y="5092701"/>
            <a:ext cx="291318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0000"/>
                </a:solidFill>
              </a:rPr>
              <a:t>Manufacturing in progress in LPC workshop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7838343" y="1181101"/>
            <a:ext cx="373673" cy="28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93" y="628651"/>
            <a:ext cx="748811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EL+QMF+EL</a:t>
            </a:r>
          </a:p>
        </p:txBody>
      </p:sp>
      <p:grpSp>
        <p:nvGrpSpPr>
          <p:cNvPr id="18436" name="Groupe 1"/>
          <p:cNvGrpSpPr>
            <a:grpSpLocks/>
          </p:cNvGrpSpPr>
          <p:nvPr/>
        </p:nvGrpSpPr>
        <p:grpSpPr bwMode="auto">
          <a:xfrm>
            <a:off x="715108" y="4722814"/>
            <a:ext cx="7858858" cy="1779587"/>
            <a:chOff x="464045" y="4131927"/>
            <a:chExt cx="9441955" cy="2225431"/>
          </a:xfrm>
        </p:grpSpPr>
        <p:pic>
          <p:nvPicPr>
            <p:cNvPr id="1844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45" y="4212357"/>
              <a:ext cx="3903571" cy="177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76" y="4131927"/>
              <a:ext cx="5541724" cy="222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336" y="6078538"/>
            <a:ext cx="91146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2076451" y="6249988"/>
            <a:ext cx="119868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800" b="1" i="1"/>
              <a:t>Emil Traykov</a:t>
            </a:r>
          </a:p>
        </p:txBody>
      </p:sp>
      <p:sp>
        <p:nvSpPr>
          <p:cNvPr id="10" name="Légende sans bordure 2 9"/>
          <p:cNvSpPr/>
          <p:nvPr/>
        </p:nvSpPr>
        <p:spPr>
          <a:xfrm flipH="1">
            <a:off x="2639158" y="803275"/>
            <a:ext cx="773723" cy="160338"/>
          </a:xfrm>
          <a:prstGeom prst="callout2">
            <a:avLst>
              <a:gd name="adj1" fmla="val 45405"/>
              <a:gd name="adj2" fmla="val -4213"/>
              <a:gd name="adj3" fmla="val 49391"/>
              <a:gd name="adj4" fmla="val -23374"/>
              <a:gd name="adj5" fmla="val 469744"/>
              <a:gd name="adj6" fmla="val -76289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2060"/>
                </a:solidFill>
              </a:rPr>
              <a:t>QMF</a:t>
            </a:r>
          </a:p>
        </p:txBody>
      </p:sp>
      <p:sp>
        <p:nvSpPr>
          <p:cNvPr id="12" name="Légende sans bordure 2 11"/>
          <p:cNvSpPr/>
          <p:nvPr/>
        </p:nvSpPr>
        <p:spPr>
          <a:xfrm>
            <a:off x="7835412" y="628651"/>
            <a:ext cx="949569" cy="161925"/>
          </a:xfrm>
          <a:prstGeom prst="callout2">
            <a:avLst>
              <a:gd name="adj1" fmla="val 53317"/>
              <a:gd name="adj2" fmla="val -7542"/>
              <a:gd name="adj3" fmla="val 57293"/>
              <a:gd name="adj4" fmla="val -16570"/>
              <a:gd name="adj5" fmla="val 487208"/>
              <a:gd name="adj6" fmla="val -2584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 err="1">
                <a:solidFill>
                  <a:srgbClr val="002060"/>
                </a:solidFill>
              </a:rPr>
              <a:t>Einzel</a:t>
            </a:r>
            <a:r>
              <a:rPr lang="en-US" sz="1050" dirty="0">
                <a:solidFill>
                  <a:srgbClr val="002060"/>
                </a:solidFill>
              </a:rPr>
              <a:t> Lens</a:t>
            </a:r>
          </a:p>
        </p:txBody>
      </p:sp>
      <p:sp>
        <p:nvSpPr>
          <p:cNvPr id="13" name="Légende sans bordure 2 12"/>
          <p:cNvSpPr/>
          <p:nvPr/>
        </p:nvSpPr>
        <p:spPr>
          <a:xfrm flipH="1">
            <a:off x="763466" y="1309689"/>
            <a:ext cx="773723" cy="161925"/>
          </a:xfrm>
          <a:prstGeom prst="callout2">
            <a:avLst>
              <a:gd name="adj1" fmla="val 25479"/>
              <a:gd name="adj2" fmla="val -1908"/>
              <a:gd name="adj3" fmla="val 25479"/>
              <a:gd name="adj4" fmla="val -10310"/>
              <a:gd name="adj5" fmla="val 495163"/>
              <a:gd name="adj6" fmla="val -5270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 err="1">
                <a:solidFill>
                  <a:srgbClr val="002060"/>
                </a:solidFill>
              </a:rPr>
              <a:t>Einzel</a:t>
            </a:r>
            <a:r>
              <a:rPr lang="en-US" sz="1050" dirty="0">
                <a:solidFill>
                  <a:srgbClr val="002060"/>
                </a:solidFill>
              </a:rPr>
              <a:t> Lens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763466" y="2509839"/>
            <a:ext cx="613996" cy="1031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002466" y="1482726"/>
            <a:ext cx="613996" cy="104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ZoneTexte 2"/>
          <p:cNvSpPr txBox="1">
            <a:spLocks noChangeArrowheads="1"/>
          </p:cNvSpPr>
          <p:nvPr/>
        </p:nvSpPr>
        <p:spPr bwMode="auto">
          <a:xfrm>
            <a:off x="3856892" y="4143375"/>
            <a:ext cx="4964723" cy="9925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1300" b="1">
                <a:solidFill>
                  <a:srgbClr val="FF0000"/>
                </a:solidFill>
              </a:rPr>
              <a:t>Einzel Lenses : </a:t>
            </a:r>
            <a:r>
              <a:rPr lang="fr-FR" altLang="fr-FR" sz="1300">
                <a:solidFill>
                  <a:srgbClr val="FF0000"/>
                </a:solidFill>
              </a:rPr>
              <a:t>Manufacturing in progress in LPC workshop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1300" b="1">
                <a:solidFill>
                  <a:srgbClr val="FF0000"/>
                </a:solidFill>
              </a:rPr>
              <a:t>QMF : </a:t>
            </a:r>
            <a:r>
              <a:rPr lang="fr-FR" altLang="fr-FR" sz="1300">
                <a:solidFill>
                  <a:srgbClr val="FF0000"/>
                </a:solidFill>
              </a:rPr>
              <a:t>Study finished - Manufacturing in LPC workshop in November</a:t>
            </a:r>
          </a:p>
        </p:txBody>
      </p:sp>
    </p:spTree>
    <p:extLst>
      <p:ext uri="{BB962C8B-B14F-4D97-AF65-F5344CB8AC3E}">
        <p14:creationId xmlns:p14="http://schemas.microsoft.com/office/powerpoint/2010/main" val="2162641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531" y="1035051"/>
            <a:ext cx="52446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RFQ-Buncher</a:t>
            </a:r>
          </a:p>
        </p:txBody>
      </p:sp>
      <p:sp>
        <p:nvSpPr>
          <p:cNvPr id="19460" name="ZoneTexte 8"/>
          <p:cNvSpPr txBox="1">
            <a:spLocks noChangeArrowheads="1"/>
          </p:cNvSpPr>
          <p:nvPr/>
        </p:nvSpPr>
        <p:spPr bwMode="auto">
          <a:xfrm rot="-416738">
            <a:off x="3949212" y="3130442"/>
            <a:ext cx="86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2060"/>
                </a:solidFill>
              </a:rPr>
              <a:t>Sketch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665285" y="3163888"/>
            <a:ext cx="6125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2" name="Groupe 4"/>
          <p:cNvGrpSpPr>
            <a:grpSpLocks/>
          </p:cNvGrpSpPr>
          <p:nvPr/>
        </p:nvGrpSpPr>
        <p:grpSpPr bwMode="auto">
          <a:xfrm>
            <a:off x="6912220" y="4286250"/>
            <a:ext cx="2116015" cy="2071688"/>
            <a:chOff x="7476672" y="4242816"/>
            <a:chExt cx="2292096" cy="2072640"/>
          </a:xfrm>
        </p:grpSpPr>
        <p:grpSp>
          <p:nvGrpSpPr>
            <p:cNvPr id="19473" name="Groupe 1"/>
            <p:cNvGrpSpPr>
              <a:grpSpLocks/>
            </p:cNvGrpSpPr>
            <p:nvPr/>
          </p:nvGrpSpPr>
          <p:grpSpPr bwMode="auto">
            <a:xfrm>
              <a:off x="7578146" y="4285518"/>
              <a:ext cx="2101341" cy="1950623"/>
              <a:chOff x="6380417" y="3845750"/>
              <a:chExt cx="2450592" cy="2345269"/>
            </a:xfrm>
          </p:grpSpPr>
          <p:pic>
            <p:nvPicPr>
              <p:cNvPr id="19475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417" y="3845750"/>
                <a:ext cx="2450592" cy="228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6" name="ZoneTexte 7"/>
              <p:cNvSpPr txBox="1">
                <a:spLocks noChangeArrowheads="1"/>
              </p:cNvSpPr>
              <p:nvPr/>
            </p:nvSpPr>
            <p:spPr bwMode="auto">
              <a:xfrm>
                <a:off x="6785610" y="5783782"/>
                <a:ext cx="847345" cy="40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altLang="fr-FR" sz="800" b="1" i="1"/>
                  <a:t>Emil Traykov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476672" y="4242816"/>
              <a:ext cx="2292096" cy="2072640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flipV="1">
            <a:off x="4500197" y="669925"/>
            <a:ext cx="139211" cy="5667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ZoneTexte 14"/>
          <p:cNvSpPr txBox="1">
            <a:spLocks noChangeArrowheads="1"/>
          </p:cNvSpPr>
          <p:nvPr/>
        </p:nvSpPr>
        <p:spPr bwMode="auto">
          <a:xfrm>
            <a:off x="767862" y="2782889"/>
            <a:ext cx="40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/>
              <a:t>0°</a:t>
            </a:r>
          </a:p>
        </p:txBody>
      </p:sp>
      <p:sp>
        <p:nvSpPr>
          <p:cNvPr id="19465" name="ZoneTexte 23"/>
          <p:cNvSpPr txBox="1">
            <a:spLocks noChangeArrowheads="1"/>
          </p:cNvSpPr>
          <p:nvPr/>
        </p:nvSpPr>
        <p:spPr bwMode="auto">
          <a:xfrm rot="-4560000">
            <a:off x="4476445" y="768628"/>
            <a:ext cx="61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/>
              <a:t>76°</a:t>
            </a:r>
          </a:p>
        </p:txBody>
      </p:sp>
      <p:pic>
        <p:nvPicPr>
          <p:cNvPr id="1946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9" y="4727576"/>
            <a:ext cx="5616819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ZoneTexte 2"/>
          <p:cNvSpPr txBox="1">
            <a:spLocks noChangeArrowheads="1"/>
          </p:cNvSpPr>
          <p:nvPr/>
        </p:nvSpPr>
        <p:spPr bwMode="auto">
          <a:xfrm rot="-1392325">
            <a:off x="6409592" y="1209675"/>
            <a:ext cx="2275743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0000"/>
                </a:solidFill>
              </a:rPr>
              <a:t>Study in progress </a:t>
            </a:r>
          </a:p>
        </p:txBody>
      </p:sp>
      <p:sp>
        <p:nvSpPr>
          <p:cNvPr id="19468" name="ZoneTexte 1"/>
          <p:cNvSpPr txBox="1">
            <a:spLocks noChangeArrowheads="1"/>
          </p:cNvSpPr>
          <p:nvPr/>
        </p:nvSpPr>
        <p:spPr bwMode="auto">
          <a:xfrm>
            <a:off x="6667500" y="2401888"/>
            <a:ext cx="2523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 u="sng">
                <a:solidFill>
                  <a:srgbClr val="FF0000"/>
                </a:solidFill>
              </a:rPr>
              <a:t>Missing inputs:</a:t>
            </a:r>
          </a:p>
          <a:p>
            <a:pPr eaLnBrk="1" hangingPunct="1"/>
            <a:r>
              <a:rPr lang="en-US" altLang="fr-FR" sz="1500"/>
              <a:t>Simulations of</a:t>
            </a:r>
          </a:p>
          <a:p>
            <a:pPr eaLnBrk="1" hangingPunct="1"/>
            <a:r>
              <a:rPr lang="en-US" altLang="fr-FR" sz="1500"/>
              <a:t>   - Buncher structure</a:t>
            </a:r>
          </a:p>
          <a:p>
            <a:pPr eaLnBrk="1" hangingPunct="1"/>
            <a:r>
              <a:rPr lang="en-US" altLang="fr-FR" sz="1500"/>
              <a:t>   - Transfer line to MR-ToF </a:t>
            </a:r>
          </a:p>
        </p:txBody>
      </p:sp>
      <p:sp>
        <p:nvSpPr>
          <p:cNvPr id="19469" name="ZoneTexte 4"/>
          <p:cNvSpPr txBox="1">
            <a:spLocks noChangeArrowheads="1"/>
          </p:cNvSpPr>
          <p:nvPr/>
        </p:nvSpPr>
        <p:spPr bwMode="auto">
          <a:xfrm>
            <a:off x="1978269" y="717550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Buncher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95600" y="977900"/>
            <a:ext cx="1283677" cy="681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1" name="ZoneTexte 7"/>
          <p:cNvSpPr txBox="1">
            <a:spLocks noChangeArrowheads="1"/>
          </p:cNvSpPr>
          <p:nvPr/>
        </p:nvSpPr>
        <p:spPr bwMode="auto">
          <a:xfrm>
            <a:off x="1679331" y="1300163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/>
              <a:t>Cooler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266950" y="1693864"/>
            <a:ext cx="1118088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92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 noChangeAspect="1"/>
          </p:cNvGrpSpPr>
          <p:nvPr/>
        </p:nvGrpSpPr>
        <p:grpSpPr bwMode="auto">
          <a:xfrm>
            <a:off x="449263" y="764704"/>
            <a:ext cx="8262937" cy="4210050"/>
            <a:chOff x="45" y="527"/>
            <a:chExt cx="5786" cy="2948"/>
          </a:xfrm>
        </p:grpSpPr>
        <p:grpSp>
          <p:nvGrpSpPr>
            <p:cNvPr id="3" name="Group 40"/>
            <p:cNvGrpSpPr>
              <a:grpSpLocks noChangeAspect="1"/>
            </p:cNvGrpSpPr>
            <p:nvPr/>
          </p:nvGrpSpPr>
          <p:grpSpPr bwMode="auto">
            <a:xfrm>
              <a:off x="45" y="541"/>
              <a:ext cx="3093" cy="2934"/>
              <a:chOff x="45" y="541"/>
              <a:chExt cx="3093" cy="2934"/>
            </a:xfrm>
          </p:grpSpPr>
          <p:pic>
            <p:nvPicPr>
              <p:cNvPr id="38950" name="Picture 2" descr="GANILSPIRAL2001_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" y="541"/>
                <a:ext cx="3075" cy="2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51" name="Line 3"/>
              <p:cNvSpPr>
                <a:spLocks noChangeAspect="1" noChangeShapeType="1"/>
              </p:cNvSpPr>
              <p:nvPr/>
            </p:nvSpPr>
            <p:spPr bwMode="auto">
              <a:xfrm flipV="1">
                <a:off x="2597" y="1034"/>
                <a:ext cx="51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2" name="Line 4"/>
              <p:cNvSpPr>
                <a:spLocks noChangeAspect="1" noChangeShapeType="1"/>
              </p:cNvSpPr>
              <p:nvPr/>
            </p:nvSpPr>
            <p:spPr bwMode="auto">
              <a:xfrm>
                <a:off x="2648" y="103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3" name="Line 5"/>
              <p:cNvSpPr>
                <a:spLocks noChangeAspect="1" noChangeShapeType="1"/>
              </p:cNvSpPr>
              <p:nvPr/>
            </p:nvSpPr>
            <p:spPr bwMode="auto">
              <a:xfrm>
                <a:off x="2989" y="1034"/>
                <a:ext cx="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4" name="Oval 6"/>
              <p:cNvSpPr>
                <a:spLocks noChangeAspect="1" noChangeArrowheads="1"/>
              </p:cNvSpPr>
              <p:nvPr/>
            </p:nvSpPr>
            <p:spPr bwMode="auto">
              <a:xfrm>
                <a:off x="3022" y="1008"/>
                <a:ext cx="51" cy="51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5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562" y="812"/>
                <a:ext cx="576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6" tIns="45713" rIns="91426" bIns="45713">
                <a:spAutoFit/>
              </a:bodyPr>
              <a:lstStyle/>
              <a:p>
                <a:pPr defTabSz="912813"/>
                <a:r>
                  <a:rPr lang="fr-FR" sz="1600">
                    <a:solidFill>
                      <a:srgbClr val="FF3300"/>
                    </a:solidFill>
                    <a:latin typeface="Comic Sans MS" pitchFamily="66" charset="0"/>
                  </a:rPr>
                  <a:t>LIRAT</a:t>
                </a:r>
              </a:p>
            </p:txBody>
          </p:sp>
          <p:sp>
            <p:nvSpPr>
              <p:cNvPr id="3895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920" y="1000"/>
                <a:ext cx="69" cy="6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1701" y="527"/>
              <a:ext cx="4130" cy="2948"/>
              <a:chOff x="1701" y="527"/>
              <a:chExt cx="4130" cy="2948"/>
            </a:xfrm>
          </p:grpSpPr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1701" y="527"/>
                <a:ext cx="4130" cy="2948"/>
                <a:chOff x="1701" y="527"/>
                <a:chExt cx="4130" cy="2948"/>
              </a:xfrm>
            </p:grpSpPr>
            <p:sp>
              <p:nvSpPr>
                <p:cNvPr id="3893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1" y="527"/>
                  <a:ext cx="1519" cy="1142"/>
                </a:xfrm>
                <a:prstGeom prst="ellips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lIns="91426" tIns="45713" rIns="91426" bIns="45713" anchor="ctr"/>
                <a:lstStyle/>
                <a:p>
                  <a:pPr algn="ctr" defTabSz="912813"/>
                  <a:endParaRPr lang="en-US" sz="2000">
                    <a:solidFill>
                      <a:srgbClr val="00FF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932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4" y="1751"/>
                  <a:ext cx="2676" cy="1724"/>
                </a:xfrm>
                <a:prstGeom prst="rect">
                  <a:avLst/>
                </a:prstGeom>
                <a:noFill/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33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859" y="1434"/>
                  <a:ext cx="1225" cy="1179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934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3220" y="1026"/>
                  <a:ext cx="975" cy="725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3150" y="1877"/>
                  <a:ext cx="2681" cy="1530"/>
                  <a:chOff x="3150" y="1877"/>
                  <a:chExt cx="2681" cy="1530"/>
                </a:xfrm>
              </p:grpSpPr>
              <p:grpSp>
                <p:nvGrpSpPr>
                  <p:cNvPr id="7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50" y="1877"/>
                    <a:ext cx="2053" cy="1530"/>
                    <a:chOff x="3150" y="1968"/>
                    <a:chExt cx="2053" cy="1530"/>
                  </a:xfrm>
                </p:grpSpPr>
                <p:pic>
                  <p:nvPicPr>
                    <p:cNvPr id="38948" name="Picture 18" descr="spiral_alon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50" y="1968"/>
                      <a:ext cx="2053" cy="1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8949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54" y="3226"/>
                      <a:ext cx="613" cy="15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" name="Group 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8" y="2024"/>
                    <a:ext cx="933" cy="638"/>
                    <a:chOff x="4898" y="2024"/>
                    <a:chExt cx="933" cy="638"/>
                  </a:xfrm>
                </p:grpSpPr>
                <p:grpSp>
                  <p:nvGrpSpPr>
                    <p:cNvPr id="9" name="Group 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926" y="2259"/>
                      <a:ext cx="567" cy="177"/>
                      <a:chOff x="4578" y="2260"/>
                      <a:chExt cx="788" cy="245"/>
                    </a:xfrm>
                  </p:grpSpPr>
                  <p:sp>
                    <p:nvSpPr>
                      <p:cNvPr id="38941" name="Line 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578" y="2398"/>
                        <a:ext cx="112" cy="10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8942" name="Line 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690" y="2398"/>
                        <a:ext cx="41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8943" name="Oval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291" y="2364"/>
                        <a:ext cx="75" cy="70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03" y="2260"/>
                        <a:ext cx="262" cy="211"/>
                        <a:chOff x="5364" y="2258"/>
                        <a:chExt cx="262" cy="211"/>
                      </a:xfrm>
                    </p:grpSpPr>
                    <p:sp>
                      <p:nvSpPr>
                        <p:cNvPr id="38945" name="Rectangle 2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364" y="2258"/>
                          <a:ext cx="112" cy="21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946" name="Line 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476" y="2398"/>
                          <a:ext cx="75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947" name="Rectangle 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551" y="2364"/>
                          <a:ext cx="75" cy="7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8939" name="Text Box 29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4898" y="2024"/>
                      <a:ext cx="631" cy="25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>
                          <a:solidFill>
                            <a:srgbClr val="339933"/>
                          </a:solidFill>
                          <a:latin typeface="Comic Sans MS" pitchFamily="66" charset="0"/>
                        </a:rPr>
                        <a:t>LIRAT</a:t>
                      </a:r>
                      <a:endParaRPr lang="en-US">
                        <a:solidFill>
                          <a:srgbClr val="339933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8940" name="Text Box 30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080" y="2405"/>
                      <a:ext cx="751" cy="25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>
                          <a:solidFill>
                            <a:schemeClr val="accent2"/>
                          </a:solidFill>
                          <a:latin typeface="Comic Sans MS" pitchFamily="66" charset="0"/>
                        </a:rPr>
                        <a:t>LPCTrap</a:t>
                      </a:r>
                      <a:endParaRPr lang="en-US">
                        <a:latin typeface="Comic Sans MS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38930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218" y="3112"/>
                <a:ext cx="1111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fr-FR" sz="1400">
                    <a:solidFill>
                      <a:srgbClr val="FF3300"/>
                    </a:solidFill>
                    <a:latin typeface="Comic Sans MS" pitchFamily="66" charset="0"/>
                  </a:rPr>
                  <a:t>Production target </a:t>
                </a: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fr-FR" sz="1400">
                    <a:solidFill>
                      <a:srgbClr val="FF3300"/>
                    </a:solidFill>
                    <a:latin typeface="Comic Sans MS" pitchFamily="66" charset="0"/>
                  </a:rPr>
                  <a:t> ECR source</a:t>
                </a:r>
              </a:p>
            </p:txBody>
          </p:sp>
        </p:grpSp>
      </p:grpSp>
      <p:sp>
        <p:nvSpPr>
          <p:cNvPr id="38916" name="Text Box 34"/>
          <p:cNvSpPr txBox="1">
            <a:spLocks noChangeArrowheads="1"/>
          </p:cNvSpPr>
          <p:nvPr/>
        </p:nvSpPr>
        <p:spPr bwMode="auto">
          <a:xfrm>
            <a:off x="5940425" y="1088554"/>
            <a:ext cx="2973571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Beams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characteristics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10-30 </a:t>
            </a:r>
            <a:r>
              <a:rPr lang="fr-FR" dirty="0" err="1">
                <a:solidFill>
                  <a:schemeClr val="bg1"/>
                </a:solidFill>
              </a:rPr>
              <a:t>keV</a:t>
            </a:r>
            <a:r>
              <a:rPr lang="fr-FR" dirty="0">
                <a:solidFill>
                  <a:schemeClr val="bg1"/>
                </a:solidFill>
              </a:rPr>
              <a:t>, 80 </a:t>
            </a:r>
            <a:r>
              <a:rPr lang="fr-FR" dirty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dirty="0">
                <a:solidFill>
                  <a:schemeClr val="bg1"/>
                </a:solidFill>
              </a:rPr>
              <a:t> mm </a:t>
            </a:r>
            <a:r>
              <a:rPr lang="fr-FR" dirty="0" err="1" smtClean="0">
                <a:solidFill>
                  <a:schemeClr val="bg1"/>
                </a:solidFill>
              </a:rPr>
              <a:t>mrad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rate:  10</a:t>
            </a:r>
            <a:r>
              <a:rPr lang="fr-FR" baseline="30000" dirty="0" smtClean="0">
                <a:solidFill>
                  <a:schemeClr val="bg1"/>
                </a:solidFill>
              </a:rPr>
              <a:t>7</a:t>
            </a:r>
            <a:r>
              <a:rPr lang="fr-FR" dirty="0" smtClean="0">
                <a:solidFill>
                  <a:schemeClr val="bg1"/>
                </a:solidFill>
              </a:rPr>
              <a:t> - 10</a:t>
            </a:r>
            <a:r>
              <a:rPr lang="fr-FR" baseline="30000" dirty="0" smtClean="0">
                <a:solidFill>
                  <a:schemeClr val="bg1"/>
                </a:solidFill>
              </a:rPr>
              <a:t>8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ions/s</a:t>
            </a:r>
          </a:p>
        </p:txBody>
      </p:sp>
      <p:sp>
        <p:nvSpPr>
          <p:cNvPr id="38917" name="Line 38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19" name="Text Box 44"/>
          <p:cNvSpPr txBox="1">
            <a:spLocks noChangeArrowheads="1"/>
          </p:cNvSpPr>
          <p:nvPr/>
        </p:nvSpPr>
        <p:spPr bwMode="auto">
          <a:xfrm>
            <a:off x="1073968" y="5317654"/>
            <a:ext cx="2082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FF3300"/>
                </a:solidFill>
              </a:rPr>
              <a:t>SPIRAL </a:t>
            </a:r>
            <a:r>
              <a:rPr lang="fr-FR" sz="2000" dirty="0" smtClean="0">
                <a:solidFill>
                  <a:srgbClr val="FF3300"/>
                </a:solidFill>
              </a:rPr>
              <a:t> </a:t>
            </a:r>
            <a:r>
              <a:rPr lang="fr-FR" sz="2000" dirty="0" err="1">
                <a:solidFill>
                  <a:srgbClr val="FF3300"/>
                </a:solidFill>
              </a:rPr>
              <a:t>beam</a:t>
            </a:r>
            <a:r>
              <a:rPr lang="fr-FR" sz="2000" dirty="0">
                <a:solidFill>
                  <a:srgbClr val="FF3300"/>
                </a:solidFill>
              </a:rPr>
              <a:t> :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>
                <a:solidFill>
                  <a:srgbClr val="0066FF"/>
                </a:solidFill>
              </a:rPr>
              <a:t>10-30 </a:t>
            </a:r>
            <a:r>
              <a:rPr lang="fr-FR" sz="2000" dirty="0" err="1">
                <a:solidFill>
                  <a:srgbClr val="0066FF"/>
                </a:solidFill>
              </a:rPr>
              <a:t>keV</a:t>
            </a:r>
            <a:endParaRPr lang="fr-FR" sz="2000" dirty="0">
              <a:solidFill>
                <a:srgbClr val="0066FF"/>
              </a:solidFill>
            </a:endParaRPr>
          </a:p>
          <a:p>
            <a:pPr algn="ctr"/>
            <a:r>
              <a:rPr lang="fr-FR" sz="2000" dirty="0">
                <a:solidFill>
                  <a:srgbClr val="0066FF"/>
                </a:solidFill>
                <a:latin typeface="Symbol" pitchFamily="18" charset="2"/>
              </a:rPr>
              <a:t>D</a:t>
            </a:r>
            <a:r>
              <a:rPr lang="fr-FR" sz="2000" dirty="0">
                <a:solidFill>
                  <a:srgbClr val="0066FF"/>
                </a:solidFill>
              </a:rPr>
              <a:t>E ~ 20eV</a:t>
            </a:r>
          </a:p>
        </p:txBody>
      </p:sp>
      <p:sp>
        <p:nvSpPr>
          <p:cNvPr id="38920" name="Oval 45"/>
          <p:cNvSpPr>
            <a:spLocks noChangeArrowheads="1"/>
          </p:cNvSpPr>
          <p:nvPr/>
        </p:nvSpPr>
        <p:spPr bwMode="auto">
          <a:xfrm>
            <a:off x="684213" y="5157317"/>
            <a:ext cx="2700337" cy="11874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47"/>
          <p:cNvSpPr txBox="1">
            <a:spLocks noChangeArrowheads="1"/>
          </p:cNvSpPr>
          <p:nvPr/>
        </p:nvSpPr>
        <p:spPr bwMode="auto">
          <a:xfrm>
            <a:off x="5873750" y="5255742"/>
            <a:ext cx="232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solidFill>
                  <a:srgbClr val="FF3300"/>
                </a:solidFill>
              </a:rPr>
              <a:t>Paul trap :</a:t>
            </a:r>
          </a:p>
          <a:p>
            <a:pPr algn="ctr"/>
            <a:r>
              <a:rPr lang="fr-FR" sz="2000">
                <a:solidFill>
                  <a:srgbClr val="0066FF"/>
                </a:solidFill>
              </a:rPr>
              <a:t>Effective potential :</a:t>
            </a:r>
          </a:p>
          <a:p>
            <a:pPr algn="ctr"/>
            <a:r>
              <a:rPr lang="fr-FR" sz="2000">
                <a:solidFill>
                  <a:srgbClr val="0066FF"/>
                </a:solidFill>
              </a:rPr>
              <a:t>2-3 V</a:t>
            </a:r>
          </a:p>
        </p:txBody>
      </p:sp>
      <p:sp>
        <p:nvSpPr>
          <p:cNvPr id="38922" name="Oval 48"/>
          <p:cNvSpPr>
            <a:spLocks noChangeArrowheads="1"/>
          </p:cNvSpPr>
          <p:nvPr/>
        </p:nvSpPr>
        <p:spPr bwMode="auto">
          <a:xfrm>
            <a:off x="5759450" y="5228754"/>
            <a:ext cx="2520950" cy="10795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49"/>
          <p:cNvSpPr>
            <a:spLocks noChangeShapeType="1"/>
          </p:cNvSpPr>
          <p:nvPr/>
        </p:nvSpPr>
        <p:spPr bwMode="auto">
          <a:xfrm>
            <a:off x="3455988" y="5805017"/>
            <a:ext cx="21955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924" name="Text Box 50"/>
          <p:cNvSpPr txBox="1">
            <a:spLocks noChangeArrowheads="1"/>
          </p:cNvSpPr>
          <p:nvPr/>
        </p:nvSpPr>
        <p:spPr bwMode="auto">
          <a:xfrm>
            <a:off x="4248150" y="5336704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>
                <a:latin typeface="Comic Sans MS" pitchFamily="66" charset="0"/>
              </a:rPr>
              <a:t>?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8785225" y="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16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38424" y="161693"/>
            <a:ext cx="155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rial Rounded MT Bold" panose="020F0704030504030204" pitchFamily="34" charset="0"/>
              </a:rPr>
              <a:t>LPC </a:t>
            </a:r>
            <a:r>
              <a:rPr lang="fr-FR" sz="2400" b="1" i="1" dirty="0" err="1" smtClean="0">
                <a:latin typeface="Arial Rounded MT Bold" panose="020F0704030504030204" pitchFamily="34" charset="0"/>
              </a:rPr>
              <a:t>Trap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770" y="900114"/>
            <a:ext cx="764051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RFQs Vacuum system</a:t>
            </a:r>
          </a:p>
        </p:txBody>
      </p:sp>
      <p:sp>
        <p:nvSpPr>
          <p:cNvPr id="4" name="Légende sans bordure 2 3"/>
          <p:cNvSpPr/>
          <p:nvPr/>
        </p:nvSpPr>
        <p:spPr>
          <a:xfrm flipH="1">
            <a:off x="2186354" y="5574226"/>
            <a:ext cx="1062404" cy="484748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-325928"/>
              <a:gd name="adj6" fmla="val -88401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Turbo </a:t>
            </a:r>
            <a:r>
              <a:rPr lang="fr-FR" sz="1050" dirty="0">
                <a:solidFill>
                  <a:srgbClr val="FF0000"/>
                </a:solidFill>
              </a:rPr>
              <a:t>V300 CF100</a:t>
            </a:r>
            <a:r>
              <a:rPr lang="fr-FR" sz="1050" dirty="0">
                <a:solidFill>
                  <a:srgbClr val="002060"/>
                </a:solidFill>
              </a:rPr>
              <a:t/>
            </a:r>
            <a:br>
              <a:rPr lang="fr-FR" sz="1050" dirty="0">
                <a:solidFill>
                  <a:srgbClr val="002060"/>
                </a:solidFill>
              </a:rPr>
            </a:br>
            <a:r>
              <a:rPr lang="fr-FR" sz="1050" dirty="0">
                <a:solidFill>
                  <a:srgbClr val="002060"/>
                </a:solidFill>
              </a:rPr>
              <a:t>+ Valve</a:t>
            </a:r>
          </a:p>
        </p:txBody>
      </p:sp>
      <p:sp>
        <p:nvSpPr>
          <p:cNvPr id="5" name="Légende sans bordure 2 4"/>
          <p:cNvSpPr/>
          <p:nvPr/>
        </p:nvSpPr>
        <p:spPr>
          <a:xfrm flipH="1">
            <a:off x="2923443" y="6052064"/>
            <a:ext cx="1191357" cy="484748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-495713"/>
              <a:gd name="adj6" fmla="val -66536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Turbo </a:t>
            </a:r>
            <a:r>
              <a:rPr lang="fr-FR" sz="1050" dirty="0">
                <a:solidFill>
                  <a:srgbClr val="FF0000"/>
                </a:solidFill>
              </a:rPr>
              <a:t>V1000 CF200</a:t>
            </a:r>
            <a:r>
              <a:rPr lang="fr-FR" sz="1050" dirty="0">
                <a:solidFill>
                  <a:srgbClr val="002060"/>
                </a:solidFill>
              </a:rPr>
              <a:t/>
            </a:r>
            <a:br>
              <a:rPr lang="fr-FR" sz="1050" dirty="0">
                <a:solidFill>
                  <a:srgbClr val="002060"/>
                </a:solidFill>
              </a:rPr>
            </a:br>
            <a:r>
              <a:rPr lang="fr-FR" sz="1050" dirty="0">
                <a:solidFill>
                  <a:srgbClr val="002060"/>
                </a:solidFill>
              </a:rPr>
              <a:t>+ Valve</a:t>
            </a:r>
          </a:p>
        </p:txBody>
      </p:sp>
      <p:sp>
        <p:nvSpPr>
          <p:cNvPr id="6" name="Légende sans bordure 2 5"/>
          <p:cNvSpPr/>
          <p:nvPr/>
        </p:nvSpPr>
        <p:spPr>
          <a:xfrm>
            <a:off x="7781192" y="6035676"/>
            <a:ext cx="1318846" cy="322263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-513031"/>
              <a:gd name="adj6" fmla="val -34981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Turbo </a:t>
            </a:r>
            <a:r>
              <a:rPr lang="fr-FR" sz="1050" dirty="0">
                <a:solidFill>
                  <a:srgbClr val="FF0000"/>
                </a:solidFill>
              </a:rPr>
              <a:t>V1000 CF200</a:t>
            </a:r>
          </a:p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+ Valve</a:t>
            </a:r>
          </a:p>
        </p:txBody>
      </p:sp>
      <p:sp>
        <p:nvSpPr>
          <p:cNvPr id="7" name="Légende sans bordure 2 6"/>
          <p:cNvSpPr/>
          <p:nvPr/>
        </p:nvSpPr>
        <p:spPr>
          <a:xfrm>
            <a:off x="6312877" y="5953639"/>
            <a:ext cx="1049215" cy="484748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-512836"/>
              <a:gd name="adj6" fmla="val -48134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Turbo </a:t>
            </a:r>
            <a:r>
              <a:rPr lang="fr-FR" sz="1050" dirty="0">
                <a:solidFill>
                  <a:srgbClr val="FF0000"/>
                </a:solidFill>
              </a:rPr>
              <a:t>V300 CF100</a:t>
            </a:r>
          </a:p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+ Valve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70036" y="2897188"/>
            <a:ext cx="30626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égende sans bordure 2 14"/>
          <p:cNvSpPr/>
          <p:nvPr/>
        </p:nvSpPr>
        <p:spPr>
          <a:xfrm>
            <a:off x="8090389" y="1979614"/>
            <a:ext cx="1119554" cy="161925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357162"/>
              <a:gd name="adj6" fmla="val -4270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2060"/>
                </a:solidFill>
              </a:rPr>
              <a:t>Full range gauge</a:t>
            </a:r>
          </a:p>
        </p:txBody>
      </p:sp>
      <p:sp>
        <p:nvSpPr>
          <p:cNvPr id="17" name="Légende sans bordure 2 16"/>
          <p:cNvSpPr/>
          <p:nvPr/>
        </p:nvSpPr>
        <p:spPr>
          <a:xfrm flipH="1">
            <a:off x="870439" y="5197367"/>
            <a:ext cx="1062404" cy="646331"/>
          </a:xfrm>
          <a:prstGeom prst="callout2">
            <a:avLst>
              <a:gd name="adj1" fmla="val 65092"/>
              <a:gd name="adj2" fmla="val -1908"/>
              <a:gd name="adj3" fmla="val 65092"/>
              <a:gd name="adj4" fmla="val -9698"/>
              <a:gd name="adj5" fmla="val -148390"/>
              <a:gd name="adj6" fmla="val -938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Turbo </a:t>
            </a:r>
            <a:r>
              <a:rPr lang="fr-FR" sz="1050" dirty="0">
                <a:solidFill>
                  <a:srgbClr val="FF0000"/>
                </a:solidFill>
              </a:rPr>
              <a:t>2300 CF250</a:t>
            </a:r>
          </a:p>
          <a:p>
            <a:pPr>
              <a:defRPr/>
            </a:pPr>
            <a:r>
              <a:rPr lang="fr-FR" sz="1050" dirty="0">
                <a:solidFill>
                  <a:srgbClr val="FF0000"/>
                </a:solidFill>
              </a:rPr>
              <a:t>(STP-iXA3306) </a:t>
            </a:r>
            <a:r>
              <a:rPr lang="fr-FR" sz="1050" dirty="0">
                <a:solidFill>
                  <a:srgbClr val="002060"/>
                </a:solidFill>
              </a:rPr>
              <a:t/>
            </a:r>
            <a:br>
              <a:rPr lang="fr-FR" sz="1050" dirty="0">
                <a:solidFill>
                  <a:srgbClr val="002060"/>
                </a:solidFill>
              </a:rPr>
            </a:br>
            <a:r>
              <a:rPr lang="fr-FR" sz="1050" dirty="0">
                <a:solidFill>
                  <a:srgbClr val="002060"/>
                </a:solidFill>
              </a:rPr>
              <a:t>+ Valve ?</a:t>
            </a:r>
          </a:p>
        </p:txBody>
      </p:sp>
      <p:sp>
        <p:nvSpPr>
          <p:cNvPr id="21515" name="ZoneTexte 17"/>
          <p:cNvSpPr txBox="1">
            <a:spLocks noChangeArrowheads="1"/>
          </p:cNvSpPr>
          <p:nvPr/>
        </p:nvSpPr>
        <p:spPr bwMode="auto">
          <a:xfrm>
            <a:off x="1066800" y="555625"/>
            <a:ext cx="7514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600"/>
              <a:t>(Pressure estimate based on differential pumping measurements &amp; calculations) </a:t>
            </a:r>
          </a:p>
        </p:txBody>
      </p:sp>
      <p:sp>
        <p:nvSpPr>
          <p:cNvPr id="21516" name="ZoneTexte 1"/>
          <p:cNvSpPr txBox="1">
            <a:spLocks noChangeArrowheads="1"/>
          </p:cNvSpPr>
          <p:nvPr/>
        </p:nvSpPr>
        <p:spPr bwMode="auto">
          <a:xfrm>
            <a:off x="2457451" y="1219200"/>
            <a:ext cx="13305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10</a:t>
            </a:r>
            <a:r>
              <a:rPr lang="en-US" altLang="fr-FR" sz="1500" baseline="30000"/>
              <a:t>-2 </a:t>
            </a:r>
            <a:r>
              <a:rPr lang="en-US" altLang="fr-FR" sz="1500"/>
              <a:t>mbar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987920" y="1587501"/>
            <a:ext cx="7326" cy="1101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18" name="ZoneTexte 19"/>
          <p:cNvSpPr txBox="1">
            <a:spLocks noChangeArrowheads="1"/>
          </p:cNvSpPr>
          <p:nvPr/>
        </p:nvSpPr>
        <p:spPr bwMode="auto">
          <a:xfrm>
            <a:off x="3516923" y="1479551"/>
            <a:ext cx="14908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2.10</a:t>
            </a:r>
            <a:r>
              <a:rPr lang="en-US" altLang="fr-FR" sz="1500" baseline="30000"/>
              <a:t>-4 </a:t>
            </a:r>
            <a:r>
              <a:rPr lang="en-US" altLang="fr-FR" sz="1500"/>
              <a:t>mbar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204190" y="1819276"/>
            <a:ext cx="7326" cy="1103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0" name="ZoneTexte 22"/>
          <p:cNvSpPr txBox="1">
            <a:spLocks noChangeArrowheads="1"/>
          </p:cNvSpPr>
          <p:nvPr/>
        </p:nvSpPr>
        <p:spPr bwMode="auto">
          <a:xfrm>
            <a:off x="4245219" y="1111250"/>
            <a:ext cx="13834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 10</a:t>
            </a:r>
            <a:r>
              <a:rPr lang="en-US" altLang="fr-FR" sz="1500" baseline="30000"/>
              <a:t>-6 </a:t>
            </a:r>
            <a:r>
              <a:rPr lang="en-US" altLang="fr-FR" sz="1500"/>
              <a:t>mbar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914900" y="1452564"/>
            <a:ext cx="17585" cy="144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2" name="ZoneTexte 24"/>
          <p:cNvSpPr txBox="1">
            <a:spLocks noChangeArrowheads="1"/>
          </p:cNvSpPr>
          <p:nvPr/>
        </p:nvSpPr>
        <p:spPr bwMode="auto">
          <a:xfrm>
            <a:off x="4998427" y="1487488"/>
            <a:ext cx="13305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10</a:t>
            </a:r>
            <a:r>
              <a:rPr lang="en-US" altLang="fr-FR" sz="1500" baseline="30000"/>
              <a:t>-4 </a:t>
            </a:r>
            <a:r>
              <a:rPr lang="en-US" altLang="fr-FR" sz="1500"/>
              <a:t>mbar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685693" y="1828801"/>
            <a:ext cx="7327" cy="1103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4" name="ZoneTexte 26"/>
          <p:cNvSpPr txBox="1">
            <a:spLocks noChangeArrowheads="1"/>
          </p:cNvSpPr>
          <p:nvPr/>
        </p:nvSpPr>
        <p:spPr bwMode="auto">
          <a:xfrm>
            <a:off x="6603023" y="1362075"/>
            <a:ext cx="27556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3.10</a:t>
            </a:r>
            <a:r>
              <a:rPr lang="en-US" altLang="fr-FR" sz="1500" baseline="30000"/>
              <a:t>-2 </a:t>
            </a:r>
            <a:r>
              <a:rPr lang="en-US" altLang="fr-FR" sz="1500"/>
              <a:t>mbar (inside cooler)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174524" y="1685926"/>
            <a:ext cx="8792" cy="1101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6" name="ZoneTexte 28"/>
          <p:cNvSpPr txBox="1">
            <a:spLocks noChangeArrowheads="1"/>
          </p:cNvSpPr>
          <p:nvPr/>
        </p:nvSpPr>
        <p:spPr bwMode="auto">
          <a:xfrm>
            <a:off x="6603024" y="1120776"/>
            <a:ext cx="28726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3.10</a:t>
            </a:r>
            <a:r>
              <a:rPr lang="en-US" altLang="fr-FR" sz="1500" baseline="30000"/>
              <a:t>-3 </a:t>
            </a:r>
            <a:r>
              <a:rPr lang="en-US" altLang="fr-FR" sz="1500"/>
              <a:t>mbar (outside cooler)</a:t>
            </a:r>
          </a:p>
        </p:txBody>
      </p:sp>
      <p:sp>
        <p:nvSpPr>
          <p:cNvPr id="21527" name="ZoneTexte 29"/>
          <p:cNvSpPr txBox="1">
            <a:spLocks noChangeArrowheads="1"/>
          </p:cNvSpPr>
          <p:nvPr/>
        </p:nvSpPr>
        <p:spPr bwMode="auto">
          <a:xfrm>
            <a:off x="1497623" y="968376"/>
            <a:ext cx="16655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500"/>
              <a:t>P &lt; a few</a:t>
            </a:r>
            <a:r>
              <a:rPr lang="en-US" altLang="fr-FR" sz="1500" baseline="30000"/>
              <a:t> </a:t>
            </a:r>
            <a:r>
              <a:rPr lang="en-US" altLang="fr-FR" sz="1500"/>
              <a:t>mbars?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028093" y="1335089"/>
            <a:ext cx="7327" cy="133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7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 RFQs Vacuum</a:t>
            </a:r>
          </a:p>
        </p:txBody>
      </p:sp>
      <p:pic>
        <p:nvPicPr>
          <p:cNvPr id="25603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473" y="1811338"/>
            <a:ext cx="680964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ZoneTexte 10"/>
          <p:cNvSpPr txBox="1">
            <a:spLocks noChangeArrowheads="1"/>
          </p:cNvSpPr>
          <p:nvPr/>
        </p:nvSpPr>
        <p:spPr bwMode="auto">
          <a:xfrm>
            <a:off x="591813" y="833438"/>
            <a:ext cx="8580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/>
              <a:t>Differential pumping measurements &amp; simple calculations were used to determine </a:t>
            </a:r>
          </a:p>
          <a:p>
            <a:pPr algn="ctr" eaLnBrk="1" hangingPunct="1"/>
            <a:r>
              <a:rPr lang="en-US" altLang="fr-FR"/>
              <a:t>pumping speed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246263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79735" y="100014"/>
            <a:ext cx="5040923" cy="346075"/>
          </a:xfrm>
          <a:prstGeom prst="rect">
            <a:avLst/>
          </a:prstGeom>
          <a:solidFill>
            <a:srgbClr val="336699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600" b="1"/>
              <a:t>REGLIS3  –  Slow control</a:t>
            </a:r>
          </a:p>
        </p:txBody>
      </p:sp>
      <p:grpSp>
        <p:nvGrpSpPr>
          <p:cNvPr id="22531" name="Groupe 1"/>
          <p:cNvGrpSpPr>
            <a:grpSpLocks/>
          </p:cNvGrpSpPr>
          <p:nvPr/>
        </p:nvGrpSpPr>
        <p:grpSpPr bwMode="auto">
          <a:xfrm>
            <a:off x="816220" y="788988"/>
            <a:ext cx="8012723" cy="5649357"/>
            <a:chOff x="884548" y="788988"/>
            <a:chExt cx="8680140" cy="5649357"/>
          </a:xfrm>
        </p:grpSpPr>
        <p:grpSp>
          <p:nvGrpSpPr>
            <p:cNvPr id="22532" name="Groupe 3"/>
            <p:cNvGrpSpPr>
              <a:grpSpLocks/>
            </p:cNvGrpSpPr>
            <p:nvPr/>
          </p:nvGrpSpPr>
          <p:grpSpPr bwMode="auto">
            <a:xfrm>
              <a:off x="5026025" y="3249613"/>
              <a:ext cx="4538663" cy="1069975"/>
              <a:chOff x="1763688" y="2996352"/>
              <a:chExt cx="1890986" cy="107136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63755" y="3212531"/>
                <a:ext cx="1859172" cy="855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37" name="ZoneTexte 5"/>
              <p:cNvSpPr txBox="1">
                <a:spLocks noChangeArrowheads="1"/>
              </p:cNvSpPr>
              <p:nvPr/>
            </p:nvSpPr>
            <p:spPr bwMode="auto">
              <a:xfrm>
                <a:off x="3008238" y="2996352"/>
                <a:ext cx="6464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Chassis PXIe-1065</a:t>
                </a:r>
              </a:p>
              <a:p>
                <a:pPr algn="r" eaLnBrk="1" hangingPunct="1"/>
                <a:endParaRPr lang="fr-FR" altLang="fr-FR" sz="900" b="1"/>
              </a:p>
            </p:txBody>
          </p:sp>
        </p:grpSp>
        <p:cxnSp>
          <p:nvCxnSpPr>
            <p:cNvPr id="7" name="Connecteur droit avec flèche 6"/>
            <p:cNvCxnSpPr/>
            <p:nvPr/>
          </p:nvCxnSpPr>
          <p:spPr>
            <a:xfrm>
              <a:off x="3224439" y="4437063"/>
              <a:ext cx="0" cy="7556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4" name="ZoneTexte 7"/>
            <p:cNvSpPr txBox="1">
              <a:spLocks noChangeArrowheads="1"/>
            </p:cNvSpPr>
            <p:nvPr/>
          </p:nvSpPr>
          <p:spPr bwMode="auto">
            <a:xfrm>
              <a:off x="3254375" y="4786313"/>
              <a:ext cx="9493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ETHERNET</a:t>
              </a:r>
            </a:p>
          </p:txBody>
        </p:sp>
        <p:grpSp>
          <p:nvGrpSpPr>
            <p:cNvPr id="22535" name="Groupe 8"/>
            <p:cNvGrpSpPr>
              <a:grpSpLocks/>
            </p:cNvGrpSpPr>
            <p:nvPr/>
          </p:nvGrpSpPr>
          <p:grpSpPr bwMode="auto">
            <a:xfrm>
              <a:off x="5026186" y="3465513"/>
              <a:ext cx="412735" cy="927101"/>
              <a:chOff x="2675761" y="872731"/>
              <a:chExt cx="864277" cy="9254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75761" y="872731"/>
                <a:ext cx="864277" cy="85410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35" name="ZoneTexte 10"/>
              <p:cNvSpPr txBox="1">
                <a:spLocks noChangeArrowheads="1"/>
              </p:cNvSpPr>
              <p:nvPr/>
            </p:nvSpPr>
            <p:spPr bwMode="auto">
              <a:xfrm rot="16200000">
                <a:off x="2662208" y="933867"/>
                <a:ext cx="890740" cy="837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PXIE 8135 Win 7 64 bit</a:t>
                </a:r>
              </a:p>
            </p:txBody>
          </p:sp>
        </p:grpSp>
        <p:grpSp>
          <p:nvGrpSpPr>
            <p:cNvPr id="22536" name="Groupe 11"/>
            <p:cNvGrpSpPr>
              <a:grpSpLocks/>
            </p:cNvGrpSpPr>
            <p:nvPr/>
          </p:nvGrpSpPr>
          <p:grpSpPr bwMode="auto">
            <a:xfrm>
              <a:off x="2505075" y="1160463"/>
              <a:ext cx="1506538" cy="909637"/>
              <a:chOff x="1727684" y="3212976"/>
              <a:chExt cx="1506533" cy="90997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27936" y="3212976"/>
                <a:ext cx="1506479" cy="8543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633" name="ZoneTexte 13"/>
              <p:cNvSpPr txBox="1">
                <a:spLocks noChangeArrowheads="1"/>
              </p:cNvSpPr>
              <p:nvPr/>
            </p:nvSpPr>
            <p:spPr bwMode="auto">
              <a:xfrm>
                <a:off x="1799692" y="3261174"/>
                <a:ext cx="135627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000" b="1"/>
                  <a:t>DC power supplies for RFQ</a:t>
                </a:r>
              </a:p>
              <a:p>
                <a:pPr algn="ctr" eaLnBrk="1" hangingPunct="1"/>
                <a:endParaRPr lang="fr-FR" altLang="fr-FR" sz="1000" b="1"/>
              </a:p>
              <a:p>
                <a:pPr algn="ctr" eaLnBrk="1" hangingPunct="1"/>
                <a:r>
                  <a:rPr lang="fr-FR" altLang="fr-FR" sz="1000" b="1"/>
                  <a:t>Crate Wiener MPOD</a:t>
                </a:r>
              </a:p>
            </p:txBody>
          </p:sp>
        </p:grpSp>
        <p:cxnSp>
          <p:nvCxnSpPr>
            <p:cNvPr id="15" name="Connecteur droit avec flèche 14"/>
            <p:cNvCxnSpPr/>
            <p:nvPr/>
          </p:nvCxnSpPr>
          <p:spPr>
            <a:xfrm flipH="1">
              <a:off x="3216502" y="2241550"/>
              <a:ext cx="7938" cy="10429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ZoneTexte 15"/>
            <p:cNvSpPr txBox="1">
              <a:spLocks noChangeArrowheads="1"/>
            </p:cNvSpPr>
            <p:nvPr/>
          </p:nvSpPr>
          <p:spPr bwMode="auto">
            <a:xfrm>
              <a:off x="3194050" y="2600325"/>
              <a:ext cx="93821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ETHERNET</a:t>
              </a:r>
            </a:p>
          </p:txBody>
        </p:sp>
        <p:grpSp>
          <p:nvGrpSpPr>
            <p:cNvPr id="22539" name="Groupe 16"/>
            <p:cNvGrpSpPr>
              <a:grpSpLocks/>
            </p:cNvGrpSpPr>
            <p:nvPr/>
          </p:nvGrpSpPr>
          <p:grpSpPr bwMode="auto">
            <a:xfrm>
              <a:off x="2792655" y="3502025"/>
              <a:ext cx="865156" cy="854075"/>
              <a:chOff x="2675664" y="872731"/>
              <a:chExt cx="864277" cy="85473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675664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31" name="ZoneTexte 18"/>
              <p:cNvSpPr txBox="1">
                <a:spLocks noChangeArrowheads="1"/>
              </p:cNvSpPr>
              <p:nvPr/>
            </p:nvSpPr>
            <p:spPr bwMode="auto">
              <a:xfrm>
                <a:off x="2783503" y="1101137"/>
                <a:ext cx="648145" cy="50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Switch</a:t>
                </a:r>
              </a:p>
              <a:p>
                <a:pPr algn="ctr" eaLnBrk="1" hangingPunct="1"/>
                <a:r>
                  <a:rPr lang="fr-FR" altLang="fr-FR" sz="900" b="1"/>
                  <a:t>Ethernet</a:t>
                </a:r>
              </a:p>
            </p:txBody>
          </p:sp>
        </p:grpSp>
        <p:cxnSp>
          <p:nvCxnSpPr>
            <p:cNvPr id="20" name="Connecteur droit avec flèche 19"/>
            <p:cNvCxnSpPr/>
            <p:nvPr/>
          </p:nvCxnSpPr>
          <p:spPr>
            <a:xfrm>
              <a:off x="3881641" y="3924300"/>
              <a:ext cx="97786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1" name="Groupe 20"/>
            <p:cNvGrpSpPr>
              <a:grpSpLocks/>
            </p:cNvGrpSpPr>
            <p:nvPr/>
          </p:nvGrpSpPr>
          <p:grpSpPr bwMode="auto">
            <a:xfrm>
              <a:off x="2792413" y="5264150"/>
              <a:ext cx="865187" cy="787400"/>
              <a:chOff x="2675422" y="872731"/>
              <a:chExt cx="864308" cy="85473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675664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29" name="ZoneTexte 22"/>
              <p:cNvSpPr txBox="1">
                <a:spLocks noChangeArrowheads="1"/>
              </p:cNvSpPr>
              <p:nvPr/>
            </p:nvSpPr>
            <p:spPr bwMode="auto">
              <a:xfrm>
                <a:off x="2804394" y="1352642"/>
                <a:ext cx="648145" cy="250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PC</a:t>
                </a:r>
              </a:p>
            </p:txBody>
          </p:sp>
        </p:grpSp>
        <p:sp>
          <p:nvSpPr>
            <p:cNvPr id="22542" name="ZoneTexte 23"/>
            <p:cNvSpPr txBox="1">
              <a:spLocks noChangeArrowheads="1"/>
            </p:cNvSpPr>
            <p:nvPr/>
          </p:nvSpPr>
          <p:spPr bwMode="auto">
            <a:xfrm>
              <a:off x="3827463" y="3992563"/>
              <a:ext cx="973137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ETHERNET</a:t>
              </a:r>
            </a:p>
          </p:txBody>
        </p:sp>
        <p:grpSp>
          <p:nvGrpSpPr>
            <p:cNvPr id="22543" name="Groupe 24"/>
            <p:cNvGrpSpPr>
              <a:grpSpLocks/>
            </p:cNvGrpSpPr>
            <p:nvPr/>
          </p:nvGrpSpPr>
          <p:grpSpPr bwMode="auto">
            <a:xfrm>
              <a:off x="4852988" y="788988"/>
              <a:ext cx="863600" cy="855662"/>
              <a:chOff x="2675422" y="872731"/>
              <a:chExt cx="864308" cy="85473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675590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627" name="ZoneTexte 26"/>
              <p:cNvSpPr txBox="1">
                <a:spLocks noChangeArrowheads="1"/>
              </p:cNvSpPr>
              <p:nvPr/>
            </p:nvSpPr>
            <p:spPr bwMode="auto">
              <a:xfrm>
                <a:off x="2739711" y="956177"/>
                <a:ext cx="75629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000" b="1"/>
                  <a:t>Primary </a:t>
                </a:r>
              </a:p>
              <a:p>
                <a:pPr algn="ctr" eaLnBrk="1" hangingPunct="1"/>
                <a:r>
                  <a:rPr lang="fr-FR" altLang="fr-FR" sz="1000" b="1"/>
                  <a:t>pump</a:t>
                </a:r>
              </a:p>
              <a:p>
                <a:pPr algn="ctr" eaLnBrk="1" hangingPunct="1"/>
                <a:endParaRPr lang="fr-FR" altLang="fr-FR" sz="1000" b="1"/>
              </a:p>
              <a:p>
                <a:pPr algn="ctr" eaLnBrk="1" hangingPunct="1"/>
                <a:r>
                  <a:rPr lang="fr-FR" altLang="fr-FR" sz="1000" b="1"/>
                  <a:t>X1</a:t>
                </a:r>
              </a:p>
            </p:txBody>
          </p:sp>
        </p:grpSp>
        <p:grpSp>
          <p:nvGrpSpPr>
            <p:cNvPr id="22544" name="Groupe 27"/>
            <p:cNvGrpSpPr>
              <a:grpSpLocks/>
            </p:cNvGrpSpPr>
            <p:nvPr/>
          </p:nvGrpSpPr>
          <p:grpSpPr bwMode="auto">
            <a:xfrm>
              <a:off x="7256545" y="5097463"/>
              <a:ext cx="863569" cy="855662"/>
              <a:chOff x="2675504" y="872731"/>
              <a:chExt cx="864277" cy="85473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675504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25" name="ZoneTexte 29"/>
              <p:cNvSpPr txBox="1">
                <a:spLocks noChangeArrowheads="1"/>
              </p:cNvSpPr>
              <p:nvPr/>
            </p:nvSpPr>
            <p:spPr bwMode="auto">
              <a:xfrm>
                <a:off x="2748882" y="1025758"/>
                <a:ext cx="754844" cy="64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Pumps PFEIFFER</a:t>
                </a:r>
              </a:p>
              <a:p>
                <a:pPr algn="ctr" eaLnBrk="1" hangingPunct="1"/>
                <a:r>
                  <a:rPr lang="fr-FR" altLang="fr-FR" sz="900" b="1"/>
                  <a:t>X4</a:t>
                </a:r>
              </a:p>
            </p:txBody>
          </p:sp>
        </p:grpSp>
        <p:grpSp>
          <p:nvGrpSpPr>
            <p:cNvPr id="22545" name="Groupe 30"/>
            <p:cNvGrpSpPr>
              <a:grpSpLocks/>
            </p:cNvGrpSpPr>
            <p:nvPr/>
          </p:nvGrpSpPr>
          <p:grpSpPr bwMode="auto">
            <a:xfrm>
              <a:off x="5934075" y="788988"/>
              <a:ext cx="863600" cy="935037"/>
              <a:chOff x="2675422" y="872731"/>
              <a:chExt cx="864308" cy="93440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675552" y="872731"/>
                <a:ext cx="864277" cy="8550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623" name="ZoneTexte 32"/>
              <p:cNvSpPr txBox="1">
                <a:spLocks noChangeArrowheads="1"/>
              </p:cNvSpPr>
              <p:nvPr/>
            </p:nvSpPr>
            <p:spPr bwMode="auto">
              <a:xfrm>
                <a:off x="2765505" y="945360"/>
                <a:ext cx="64814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000" b="1"/>
                  <a:t>Gate valves</a:t>
                </a:r>
              </a:p>
              <a:p>
                <a:pPr algn="ctr" eaLnBrk="1" hangingPunct="1"/>
                <a:r>
                  <a:rPr lang="fr-FR" altLang="fr-FR" sz="1000" b="1"/>
                  <a:t>&amp;</a:t>
                </a:r>
              </a:p>
              <a:p>
                <a:pPr algn="ctr" eaLnBrk="1" hangingPunct="1"/>
                <a:r>
                  <a:rPr lang="fr-FR" altLang="fr-FR" sz="1000" b="1"/>
                  <a:t>translations</a:t>
                </a:r>
              </a:p>
            </p:txBody>
          </p:sp>
        </p:grpSp>
        <p:cxnSp>
          <p:nvCxnSpPr>
            <p:cNvPr id="34" name="Connecteur droit avec flèche 33"/>
            <p:cNvCxnSpPr/>
            <p:nvPr/>
          </p:nvCxnSpPr>
          <p:spPr>
            <a:xfrm>
              <a:off x="5284941" y="1704975"/>
              <a:ext cx="315901" cy="536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7293056" y="4356100"/>
              <a:ext cx="1008027" cy="735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8" name="ZoneTexte 35"/>
            <p:cNvSpPr txBox="1">
              <a:spLocks noChangeArrowheads="1"/>
            </p:cNvSpPr>
            <p:nvPr/>
          </p:nvSpPr>
          <p:spPr bwMode="auto">
            <a:xfrm>
              <a:off x="5210175" y="1851025"/>
              <a:ext cx="858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1000" b="1"/>
                <a:t>TOR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>
              <a:off x="6285030" y="1704975"/>
              <a:ext cx="114296" cy="5429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0" name="ZoneTexte 37"/>
            <p:cNvSpPr txBox="1">
              <a:spLocks noChangeArrowheads="1"/>
            </p:cNvSpPr>
            <p:nvPr/>
          </p:nvSpPr>
          <p:spPr bwMode="auto">
            <a:xfrm>
              <a:off x="7113588" y="4694238"/>
              <a:ext cx="858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RS232</a:t>
              </a:r>
            </a:p>
          </p:txBody>
        </p:sp>
        <p:grpSp>
          <p:nvGrpSpPr>
            <p:cNvPr id="22551" name="Groupe 38"/>
            <p:cNvGrpSpPr>
              <a:grpSpLocks/>
            </p:cNvGrpSpPr>
            <p:nvPr/>
          </p:nvGrpSpPr>
          <p:grpSpPr bwMode="auto">
            <a:xfrm>
              <a:off x="6223000" y="5099050"/>
              <a:ext cx="863600" cy="854075"/>
              <a:chOff x="2675422" y="872731"/>
              <a:chExt cx="864308" cy="85473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675541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21" name="ZoneTexte 40"/>
              <p:cNvSpPr txBox="1">
                <a:spLocks noChangeArrowheads="1"/>
              </p:cNvSpPr>
              <p:nvPr/>
            </p:nvSpPr>
            <p:spPr bwMode="auto">
              <a:xfrm>
                <a:off x="2773739" y="979211"/>
                <a:ext cx="648145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Gauge</a:t>
                </a:r>
              </a:p>
              <a:p>
                <a:pPr algn="ctr" eaLnBrk="1" hangingPunct="1"/>
                <a:r>
                  <a:rPr lang="fr-FR" altLang="fr-FR" sz="900" b="1"/>
                  <a:t>crates</a:t>
                </a:r>
              </a:p>
              <a:p>
                <a:pPr algn="ctr" eaLnBrk="1" hangingPunct="1"/>
                <a:r>
                  <a:rPr lang="fr-FR" altLang="fr-FR" sz="900" b="1"/>
                  <a:t>X2</a:t>
                </a:r>
              </a:p>
            </p:txBody>
          </p:sp>
        </p:grpSp>
        <p:cxnSp>
          <p:nvCxnSpPr>
            <p:cNvPr id="42" name="Connecteur droit avec flèche 41"/>
            <p:cNvCxnSpPr/>
            <p:nvPr/>
          </p:nvCxnSpPr>
          <p:spPr>
            <a:xfrm flipH="1">
              <a:off x="5684977" y="4392613"/>
              <a:ext cx="815946" cy="6207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3" name="ZoneTexte 42"/>
            <p:cNvSpPr txBox="1">
              <a:spLocks noChangeArrowheads="1"/>
            </p:cNvSpPr>
            <p:nvPr/>
          </p:nvSpPr>
          <p:spPr bwMode="auto">
            <a:xfrm>
              <a:off x="5529263" y="4767263"/>
              <a:ext cx="858837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RS485</a:t>
              </a:r>
            </a:p>
          </p:txBody>
        </p:sp>
        <p:grpSp>
          <p:nvGrpSpPr>
            <p:cNvPr id="22554" name="Groupe 43"/>
            <p:cNvGrpSpPr>
              <a:grpSpLocks/>
            </p:cNvGrpSpPr>
            <p:nvPr/>
          </p:nvGrpSpPr>
          <p:grpSpPr bwMode="auto">
            <a:xfrm>
              <a:off x="5411936" y="3467100"/>
              <a:ext cx="338125" cy="855663"/>
              <a:chOff x="2675800" y="872731"/>
              <a:chExt cx="864277" cy="85473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75800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19" name="ZoneTexte 45"/>
              <p:cNvSpPr txBox="1">
                <a:spLocks noChangeArrowheads="1"/>
              </p:cNvSpPr>
              <p:nvPr/>
            </p:nvSpPr>
            <p:spPr bwMode="auto">
              <a:xfrm rot="16200000">
                <a:off x="2739324" y="1016960"/>
                <a:ext cx="736512" cy="639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6528</a:t>
                </a:r>
              </a:p>
            </p:txBody>
          </p:sp>
        </p:grpSp>
        <p:sp>
          <p:nvSpPr>
            <p:cNvPr id="22555" name="ZoneTexte 46"/>
            <p:cNvSpPr txBox="1">
              <a:spLocks noChangeArrowheads="1"/>
            </p:cNvSpPr>
            <p:nvPr/>
          </p:nvSpPr>
          <p:spPr bwMode="auto">
            <a:xfrm>
              <a:off x="2792413" y="5403850"/>
              <a:ext cx="9810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Acquisition</a:t>
              </a:r>
            </a:p>
          </p:txBody>
        </p:sp>
        <p:grpSp>
          <p:nvGrpSpPr>
            <p:cNvPr id="22556" name="Groupe 47"/>
            <p:cNvGrpSpPr>
              <a:grpSpLocks/>
            </p:cNvGrpSpPr>
            <p:nvPr/>
          </p:nvGrpSpPr>
          <p:grpSpPr bwMode="auto">
            <a:xfrm>
              <a:off x="6386491" y="3465513"/>
              <a:ext cx="400096" cy="855662"/>
              <a:chOff x="2593570" y="872731"/>
              <a:chExt cx="1028020" cy="85473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675497" y="872731"/>
                <a:ext cx="864713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17" name="ZoneTexte 49"/>
              <p:cNvSpPr txBox="1">
                <a:spLocks noChangeArrowheads="1"/>
              </p:cNvSpPr>
              <p:nvPr/>
            </p:nvSpPr>
            <p:spPr bwMode="auto">
              <a:xfrm rot="16200000">
                <a:off x="2710120" y="793333"/>
                <a:ext cx="794920" cy="102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8431/8</a:t>
                </a:r>
              </a:p>
              <a:p>
                <a:pPr algn="ctr" eaLnBrk="1" hangingPunct="1"/>
                <a:r>
                  <a:rPr lang="fr-FR" altLang="fr-FR" sz="900" b="1"/>
                  <a:t>RS485</a:t>
                </a:r>
              </a:p>
            </p:txBody>
          </p:sp>
        </p:grpSp>
        <p:grpSp>
          <p:nvGrpSpPr>
            <p:cNvPr id="22557" name="Groupe 50"/>
            <p:cNvGrpSpPr>
              <a:grpSpLocks/>
            </p:cNvGrpSpPr>
            <p:nvPr/>
          </p:nvGrpSpPr>
          <p:grpSpPr bwMode="auto">
            <a:xfrm>
              <a:off x="7055623" y="3465513"/>
              <a:ext cx="400096" cy="855662"/>
              <a:chOff x="2595777" y="872731"/>
              <a:chExt cx="1023606" cy="8547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675259" y="872731"/>
                <a:ext cx="865063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15" name="ZoneTexte 52"/>
              <p:cNvSpPr txBox="1">
                <a:spLocks noChangeArrowheads="1"/>
              </p:cNvSpPr>
              <p:nvPr/>
            </p:nvSpPr>
            <p:spPr bwMode="auto">
              <a:xfrm rot="16200000">
                <a:off x="2710120" y="795540"/>
                <a:ext cx="794920" cy="1023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8430/8</a:t>
                </a:r>
              </a:p>
              <a:p>
                <a:pPr algn="ctr" eaLnBrk="1" hangingPunct="1"/>
                <a:r>
                  <a:rPr lang="fr-FR" altLang="fr-FR" sz="900" b="1"/>
                  <a:t>RS232</a:t>
                </a:r>
              </a:p>
            </p:txBody>
          </p:sp>
        </p:grpSp>
        <p:grpSp>
          <p:nvGrpSpPr>
            <p:cNvPr id="22558" name="Groupe 53"/>
            <p:cNvGrpSpPr>
              <a:grpSpLocks/>
            </p:cNvGrpSpPr>
            <p:nvPr/>
          </p:nvGrpSpPr>
          <p:grpSpPr bwMode="auto">
            <a:xfrm>
              <a:off x="5745299" y="3465513"/>
              <a:ext cx="336538" cy="855662"/>
              <a:chOff x="2675771" y="872731"/>
              <a:chExt cx="864277" cy="85473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675771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13" name="ZoneTexte 55"/>
              <p:cNvSpPr txBox="1">
                <a:spLocks noChangeArrowheads="1"/>
              </p:cNvSpPr>
              <p:nvPr/>
            </p:nvSpPr>
            <p:spPr bwMode="auto">
              <a:xfrm rot="16200000">
                <a:off x="2739324" y="1015452"/>
                <a:ext cx="736512" cy="642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6528</a:t>
                </a:r>
              </a:p>
            </p:txBody>
          </p:sp>
        </p:grpSp>
        <p:grpSp>
          <p:nvGrpSpPr>
            <p:cNvPr id="22559" name="Groupe 56"/>
            <p:cNvGrpSpPr>
              <a:grpSpLocks/>
            </p:cNvGrpSpPr>
            <p:nvPr/>
          </p:nvGrpSpPr>
          <p:grpSpPr bwMode="auto">
            <a:xfrm>
              <a:off x="6081837" y="3465513"/>
              <a:ext cx="338125" cy="855662"/>
              <a:chOff x="2675739" y="872731"/>
              <a:chExt cx="864277" cy="85473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75739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11" name="ZoneTexte 58"/>
              <p:cNvSpPr txBox="1">
                <a:spLocks noChangeArrowheads="1"/>
              </p:cNvSpPr>
              <p:nvPr/>
            </p:nvSpPr>
            <p:spPr bwMode="auto">
              <a:xfrm rot="16200000">
                <a:off x="2739323" y="1016959"/>
                <a:ext cx="736512" cy="639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6528</a:t>
                </a:r>
              </a:p>
            </p:txBody>
          </p:sp>
        </p:grpSp>
        <p:grpSp>
          <p:nvGrpSpPr>
            <p:cNvPr id="22560" name="Groupe 59"/>
            <p:cNvGrpSpPr>
              <a:grpSpLocks/>
            </p:cNvGrpSpPr>
            <p:nvPr/>
          </p:nvGrpSpPr>
          <p:grpSpPr bwMode="auto">
            <a:xfrm>
              <a:off x="6717485" y="3465513"/>
              <a:ext cx="400096" cy="855662"/>
              <a:chOff x="2595776" y="872731"/>
              <a:chExt cx="1023609" cy="85473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75290" y="872731"/>
                <a:ext cx="865063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09" name="ZoneTexte 61"/>
              <p:cNvSpPr txBox="1">
                <a:spLocks noChangeArrowheads="1"/>
              </p:cNvSpPr>
              <p:nvPr/>
            </p:nvSpPr>
            <p:spPr bwMode="auto">
              <a:xfrm rot="16200000">
                <a:off x="2710121" y="795537"/>
                <a:ext cx="794920" cy="1023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900" b="1"/>
                  <a:t>Pxi 8431/8</a:t>
                </a:r>
              </a:p>
              <a:p>
                <a:pPr algn="ctr" eaLnBrk="1" hangingPunct="1"/>
                <a:r>
                  <a:rPr lang="fr-FR" altLang="fr-FR" sz="900" b="1"/>
                  <a:t>RS485</a:t>
                </a:r>
              </a:p>
            </p:txBody>
          </p:sp>
        </p:grpSp>
        <p:grpSp>
          <p:nvGrpSpPr>
            <p:cNvPr id="22561" name="Groupe 62"/>
            <p:cNvGrpSpPr>
              <a:grpSpLocks/>
            </p:cNvGrpSpPr>
            <p:nvPr/>
          </p:nvGrpSpPr>
          <p:grpSpPr bwMode="auto">
            <a:xfrm>
              <a:off x="5529408" y="2276475"/>
              <a:ext cx="819121" cy="707178"/>
              <a:chOff x="2675574" y="872731"/>
              <a:chExt cx="864277" cy="85563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675574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607" name="ZoneTexte 64"/>
              <p:cNvSpPr txBox="1">
                <a:spLocks noChangeArrowheads="1"/>
              </p:cNvSpPr>
              <p:nvPr/>
            </p:nvSpPr>
            <p:spPr bwMode="auto">
              <a:xfrm>
                <a:off x="2772365" y="1058067"/>
                <a:ext cx="648144" cy="67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b="1"/>
                  <a:t>Crates</a:t>
                </a:r>
              </a:p>
              <a:p>
                <a:pPr algn="ctr" eaLnBrk="1" hangingPunct="1"/>
                <a:r>
                  <a:rPr lang="fr-FR" altLang="fr-FR" sz="1000" b="1"/>
                  <a:t>x3</a:t>
                </a:r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H="1">
              <a:off x="5577030" y="3094038"/>
              <a:ext cx="139695" cy="3317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>
              <a:off x="5924680" y="3094038"/>
              <a:ext cx="0" cy="3317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6127873" y="3094038"/>
              <a:ext cx="120646" cy="3095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5" name="ZoneTexte 68"/>
            <p:cNvSpPr txBox="1">
              <a:spLocks noChangeArrowheads="1"/>
            </p:cNvSpPr>
            <p:nvPr/>
          </p:nvSpPr>
          <p:spPr bwMode="auto">
            <a:xfrm>
              <a:off x="5422900" y="4132263"/>
              <a:ext cx="43021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N°1</a:t>
              </a:r>
            </a:p>
          </p:txBody>
        </p:sp>
        <p:sp>
          <p:nvSpPr>
            <p:cNvPr id="22566" name="ZoneTexte 69"/>
            <p:cNvSpPr txBox="1">
              <a:spLocks noChangeArrowheads="1"/>
            </p:cNvSpPr>
            <p:nvPr/>
          </p:nvSpPr>
          <p:spPr bwMode="auto">
            <a:xfrm>
              <a:off x="5746750" y="4132263"/>
              <a:ext cx="43021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N°2</a:t>
              </a:r>
            </a:p>
          </p:txBody>
        </p:sp>
        <p:sp>
          <p:nvSpPr>
            <p:cNvPr id="22567" name="ZoneTexte 70"/>
            <p:cNvSpPr txBox="1">
              <a:spLocks noChangeArrowheads="1"/>
            </p:cNvSpPr>
            <p:nvPr/>
          </p:nvSpPr>
          <p:spPr bwMode="auto">
            <a:xfrm>
              <a:off x="6070600" y="4130675"/>
              <a:ext cx="4302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N°3</a:t>
              </a:r>
            </a:p>
            <a:p>
              <a:pPr algn="ctr" eaLnBrk="1" hangingPunct="1"/>
              <a:endParaRPr lang="fr-FR" altLang="fr-FR" sz="900" b="1"/>
            </a:p>
          </p:txBody>
        </p:sp>
        <p:grpSp>
          <p:nvGrpSpPr>
            <p:cNvPr id="22568" name="Groupe 71"/>
            <p:cNvGrpSpPr>
              <a:grpSpLocks/>
            </p:cNvGrpSpPr>
            <p:nvPr/>
          </p:nvGrpSpPr>
          <p:grpSpPr bwMode="auto">
            <a:xfrm>
              <a:off x="5205413" y="5091113"/>
              <a:ext cx="863600" cy="855662"/>
              <a:chOff x="2675422" y="872731"/>
              <a:chExt cx="864308" cy="854736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675578" y="872731"/>
                <a:ext cx="864277" cy="8547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05" name="ZoneTexte 73"/>
              <p:cNvSpPr txBox="1">
                <a:spLocks noChangeArrowheads="1"/>
              </p:cNvSpPr>
              <p:nvPr/>
            </p:nvSpPr>
            <p:spPr bwMode="auto">
              <a:xfrm>
                <a:off x="2783573" y="1082612"/>
                <a:ext cx="6481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Brooks</a:t>
                </a:r>
              </a:p>
              <a:p>
                <a:pPr algn="ctr" eaLnBrk="1" hangingPunct="1"/>
                <a:r>
                  <a:rPr lang="fr-FR" altLang="fr-FR" sz="900" b="1"/>
                  <a:t>x1</a:t>
                </a:r>
              </a:p>
            </p:txBody>
          </p:sp>
        </p:grpSp>
        <p:grpSp>
          <p:nvGrpSpPr>
            <p:cNvPr id="22569" name="Groupe 74"/>
            <p:cNvGrpSpPr>
              <a:grpSpLocks/>
            </p:cNvGrpSpPr>
            <p:nvPr/>
          </p:nvGrpSpPr>
          <p:grpSpPr bwMode="auto">
            <a:xfrm>
              <a:off x="8301037" y="5092700"/>
              <a:ext cx="1058869" cy="854075"/>
              <a:chOff x="2675422" y="872731"/>
              <a:chExt cx="864314" cy="85487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675459" y="872731"/>
                <a:ext cx="864277" cy="854873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03" name="ZoneTexte 76"/>
              <p:cNvSpPr txBox="1">
                <a:spLocks noChangeArrowheads="1"/>
              </p:cNvSpPr>
              <p:nvPr/>
            </p:nvSpPr>
            <p:spPr bwMode="auto">
              <a:xfrm>
                <a:off x="2675422" y="1009511"/>
                <a:ext cx="864308" cy="646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RF AMPLI </a:t>
                </a:r>
              </a:p>
              <a:p>
                <a:pPr algn="ctr" eaLnBrk="1" hangingPunct="1"/>
                <a:r>
                  <a:rPr lang="fr-FR" altLang="fr-FR" sz="900" b="1"/>
                  <a:t>X3</a:t>
                </a:r>
              </a:p>
              <a:p>
                <a:pPr algn="ctr" eaLnBrk="1" hangingPunct="1"/>
                <a:r>
                  <a:rPr lang="fr-FR" altLang="fr-FR" sz="900" b="1"/>
                  <a:t>(Buncher X1)</a:t>
                </a:r>
              </a:p>
              <a:p>
                <a:pPr algn="ctr" eaLnBrk="1" hangingPunct="1"/>
                <a:endParaRPr lang="fr-FR" altLang="fr-FR" sz="900" b="1"/>
              </a:p>
            </p:txBody>
          </p:sp>
        </p:grpSp>
        <p:cxnSp>
          <p:nvCxnSpPr>
            <p:cNvPr id="78" name="Connecteur droit avec flèche 77"/>
            <p:cNvCxnSpPr/>
            <p:nvPr/>
          </p:nvCxnSpPr>
          <p:spPr>
            <a:xfrm flipH="1" flipV="1">
              <a:off x="1964009" y="2617788"/>
              <a:ext cx="681013" cy="7794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H="1" flipV="1">
              <a:off x="6969218" y="4392613"/>
              <a:ext cx="479408" cy="6651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2" name="ZoneTexte 79"/>
            <p:cNvSpPr txBox="1">
              <a:spLocks noChangeArrowheads="1"/>
            </p:cNvSpPr>
            <p:nvPr/>
          </p:nvSpPr>
          <p:spPr bwMode="auto">
            <a:xfrm>
              <a:off x="6362700" y="4760913"/>
              <a:ext cx="8588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RS485</a:t>
              </a:r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>
              <a:off x="1892574" y="3916363"/>
              <a:ext cx="79848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e 81"/>
            <p:cNvGrpSpPr/>
            <p:nvPr/>
          </p:nvGrpSpPr>
          <p:grpSpPr>
            <a:xfrm>
              <a:off x="884548" y="3489168"/>
              <a:ext cx="864308" cy="854736"/>
              <a:chOff x="2675422" y="872731"/>
              <a:chExt cx="864308" cy="854736"/>
            </a:xfrm>
            <a:solidFill>
              <a:srgbClr val="FF0000">
                <a:alpha val="40000"/>
              </a:srgbClr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2675422" y="872731"/>
                <a:ext cx="864308" cy="854736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783503" y="1041163"/>
                <a:ext cx="7196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900" b="1" dirty="0">
                    <a:latin typeface="Arial" charset="0"/>
                  </a:rPr>
                  <a:t>OSCILO X2</a:t>
                </a:r>
              </a:p>
            </p:txBody>
          </p:sp>
        </p:grpSp>
        <p:sp>
          <p:nvSpPr>
            <p:cNvPr id="22575" name="ZoneTexte 85"/>
            <p:cNvSpPr txBox="1">
              <a:spLocks noChangeArrowheads="1"/>
            </p:cNvSpPr>
            <p:nvPr/>
          </p:nvSpPr>
          <p:spPr bwMode="auto">
            <a:xfrm>
              <a:off x="9050338" y="5153025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2000" b="1">
                  <a:solidFill>
                    <a:srgbClr val="FF0000"/>
                  </a:solidFill>
                </a:rPr>
                <a:t>?</a:t>
              </a:r>
            </a:p>
          </p:txBody>
        </p:sp>
        <p:grpSp>
          <p:nvGrpSpPr>
            <p:cNvPr id="87" name="Groupe 86"/>
            <p:cNvGrpSpPr/>
            <p:nvPr/>
          </p:nvGrpSpPr>
          <p:grpSpPr>
            <a:xfrm>
              <a:off x="7024298" y="1806197"/>
              <a:ext cx="864308" cy="854736"/>
              <a:chOff x="2675422" y="872731"/>
              <a:chExt cx="864308" cy="854736"/>
            </a:xfrm>
            <a:solidFill>
              <a:srgbClr val="FF0000">
                <a:alpha val="40000"/>
              </a:srgbClr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2675422" y="872731"/>
                <a:ext cx="864308" cy="854736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2675422" y="1009511"/>
                <a:ext cx="864308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900" b="1" dirty="0" err="1">
                    <a:latin typeface="Arial" charset="0"/>
                  </a:rPr>
                  <a:t>Motor</a:t>
                </a:r>
                <a:r>
                  <a:rPr lang="fr-FR" sz="900" b="1" dirty="0">
                    <a:latin typeface="Arial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fr-FR" sz="900" b="1" dirty="0">
                    <a:latin typeface="Arial" charset="0"/>
                  </a:rPr>
                  <a:t>CAPA</a:t>
                </a:r>
              </a:p>
              <a:p>
                <a:pPr algn="ctr">
                  <a:defRPr/>
                </a:pPr>
                <a:r>
                  <a:rPr lang="fr-FR" sz="900" b="1" dirty="0">
                    <a:latin typeface="Arial" charset="0"/>
                  </a:rPr>
                  <a:t>X4</a:t>
                </a:r>
              </a:p>
              <a:p>
                <a:pPr algn="ctr">
                  <a:defRPr/>
                </a:pPr>
                <a:endParaRPr lang="fr-FR" sz="900" b="1" dirty="0">
                  <a:latin typeface="Arial" charset="0"/>
                </a:endParaRPr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8084108" y="1818180"/>
              <a:ext cx="864308" cy="854736"/>
              <a:chOff x="2675422" y="872731"/>
              <a:chExt cx="864308" cy="854736"/>
            </a:xfrm>
            <a:solidFill>
              <a:srgbClr val="FF0000">
                <a:alpha val="40000"/>
              </a:srgbClr>
            </a:solidFill>
          </p:grpSpPr>
          <p:sp>
            <p:nvSpPr>
              <p:cNvPr id="91" name="Rectangle 90"/>
              <p:cNvSpPr/>
              <p:nvPr/>
            </p:nvSpPr>
            <p:spPr>
              <a:xfrm>
                <a:off x="2675422" y="872731"/>
                <a:ext cx="864308" cy="854736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2675422" y="1009511"/>
                <a:ext cx="864308" cy="507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900" b="1" dirty="0" err="1">
                    <a:latin typeface="Arial" charset="0"/>
                  </a:rPr>
                  <a:t>Motor</a:t>
                </a:r>
                <a:r>
                  <a:rPr lang="fr-FR" sz="900" b="1" dirty="0">
                    <a:latin typeface="Arial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fr-FR" sz="900" b="1" dirty="0" err="1">
                    <a:latin typeface="Arial" charset="0"/>
                  </a:rPr>
                  <a:t>Gas</a:t>
                </a:r>
                <a:r>
                  <a:rPr lang="fr-FR" sz="900" b="1" dirty="0">
                    <a:latin typeface="Arial" charset="0"/>
                  </a:rPr>
                  <a:t> </a:t>
                </a:r>
                <a:r>
                  <a:rPr lang="fr-FR" sz="900" b="1" dirty="0" err="1">
                    <a:latin typeface="Arial" charset="0"/>
                  </a:rPr>
                  <a:t>Cell</a:t>
                </a:r>
                <a:endParaRPr lang="fr-FR" sz="900" b="1" dirty="0">
                  <a:latin typeface="Arial" charset="0"/>
                </a:endParaRPr>
              </a:p>
              <a:p>
                <a:pPr algn="ctr">
                  <a:defRPr/>
                </a:pPr>
                <a:endParaRPr lang="fr-FR" sz="900" b="1" dirty="0">
                  <a:latin typeface="Arial" charset="0"/>
                </a:endParaRPr>
              </a:p>
            </p:txBody>
          </p:sp>
        </p:grpSp>
        <p:cxnSp>
          <p:nvCxnSpPr>
            <p:cNvPr id="93" name="Connecteur droit avec flèche 92"/>
            <p:cNvCxnSpPr/>
            <p:nvPr/>
          </p:nvCxnSpPr>
          <p:spPr>
            <a:xfrm flipV="1">
              <a:off x="6645379" y="4386263"/>
              <a:ext cx="9525" cy="6207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 flipH="1">
              <a:off x="6864446" y="2708275"/>
              <a:ext cx="584179" cy="6953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>
              <a:off x="7056528" y="2686050"/>
              <a:ext cx="1500133" cy="7175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1" name="ZoneTexte 95"/>
            <p:cNvSpPr txBox="1">
              <a:spLocks noChangeArrowheads="1"/>
            </p:cNvSpPr>
            <p:nvPr/>
          </p:nvSpPr>
          <p:spPr bwMode="auto">
            <a:xfrm>
              <a:off x="6897688" y="2859088"/>
              <a:ext cx="8572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RS485</a:t>
              </a:r>
            </a:p>
          </p:txBody>
        </p:sp>
        <p:sp>
          <p:nvSpPr>
            <p:cNvPr id="22582" name="ZoneTexte 96"/>
            <p:cNvSpPr txBox="1">
              <a:spLocks noChangeArrowheads="1"/>
            </p:cNvSpPr>
            <p:nvPr/>
          </p:nvSpPr>
          <p:spPr bwMode="auto">
            <a:xfrm>
              <a:off x="8662988" y="2271713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2583" name="ZoneTexte 97"/>
            <p:cNvSpPr txBox="1">
              <a:spLocks noChangeArrowheads="1"/>
            </p:cNvSpPr>
            <p:nvPr/>
          </p:nvSpPr>
          <p:spPr bwMode="auto">
            <a:xfrm>
              <a:off x="7607300" y="2271713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2584" name="ZoneTexte 98"/>
            <p:cNvSpPr txBox="1">
              <a:spLocks noChangeArrowheads="1"/>
            </p:cNvSpPr>
            <p:nvPr/>
          </p:nvSpPr>
          <p:spPr bwMode="auto">
            <a:xfrm>
              <a:off x="1463675" y="3948113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424814" y="3465513"/>
              <a:ext cx="338125" cy="855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56590" y="3465513"/>
              <a:ext cx="338126" cy="855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080428" y="3465513"/>
              <a:ext cx="338126" cy="855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/>
            </a:p>
          </p:txBody>
        </p:sp>
        <p:grpSp>
          <p:nvGrpSpPr>
            <p:cNvPr id="22588" name="Groupe 102"/>
            <p:cNvGrpSpPr>
              <a:grpSpLocks/>
            </p:cNvGrpSpPr>
            <p:nvPr/>
          </p:nvGrpSpPr>
          <p:grpSpPr bwMode="auto">
            <a:xfrm>
              <a:off x="8374041" y="3422650"/>
              <a:ext cx="400096" cy="942975"/>
              <a:chOff x="2593565" y="827861"/>
              <a:chExt cx="1028020" cy="941821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675309" y="872257"/>
                <a:ext cx="864713" cy="8546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22601" name="ZoneTexte 104"/>
              <p:cNvSpPr txBox="1">
                <a:spLocks noChangeArrowheads="1"/>
              </p:cNvSpPr>
              <p:nvPr/>
            </p:nvSpPr>
            <p:spPr bwMode="auto">
              <a:xfrm rot="16200000">
                <a:off x="2636664" y="784762"/>
                <a:ext cx="941821" cy="102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900" b="1"/>
                  <a:t>Pxi 5402 </a:t>
                </a:r>
              </a:p>
              <a:p>
                <a:pPr algn="ctr" eaLnBrk="1" hangingPunct="1"/>
                <a:r>
                  <a:rPr lang="fr-FR" altLang="fr-FR" sz="900" b="1"/>
                  <a:t>Gene 20 MHz</a:t>
                </a:r>
              </a:p>
            </p:txBody>
          </p:sp>
        </p:grpSp>
        <p:sp>
          <p:nvSpPr>
            <p:cNvPr id="22589" name="ZoneTexte 105"/>
            <p:cNvSpPr txBox="1">
              <a:spLocks noChangeArrowheads="1"/>
            </p:cNvSpPr>
            <p:nvPr/>
          </p:nvSpPr>
          <p:spPr bwMode="auto">
            <a:xfrm rot="16200000">
              <a:off x="7777956" y="3694090"/>
              <a:ext cx="942975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Pxi 5402 </a:t>
              </a:r>
            </a:p>
            <a:p>
              <a:pPr algn="ctr" eaLnBrk="1" hangingPunct="1"/>
              <a:r>
                <a:rPr lang="fr-FR" altLang="fr-FR" sz="900" b="1"/>
                <a:t>Gene 20 MHz</a:t>
              </a:r>
            </a:p>
          </p:txBody>
        </p:sp>
        <p:sp>
          <p:nvSpPr>
            <p:cNvPr id="22590" name="ZoneTexte 106"/>
            <p:cNvSpPr txBox="1">
              <a:spLocks noChangeArrowheads="1"/>
            </p:cNvSpPr>
            <p:nvPr/>
          </p:nvSpPr>
          <p:spPr bwMode="auto">
            <a:xfrm rot="16200000">
              <a:off x="7449344" y="3694089"/>
              <a:ext cx="942975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Pxi 5402 </a:t>
              </a:r>
            </a:p>
            <a:p>
              <a:pPr algn="ctr" eaLnBrk="1" hangingPunct="1"/>
              <a:r>
                <a:rPr lang="fr-FR" altLang="fr-FR" sz="900" b="1"/>
                <a:t>Gene 20 MHz</a:t>
              </a:r>
            </a:p>
          </p:txBody>
        </p:sp>
        <p:sp>
          <p:nvSpPr>
            <p:cNvPr id="22591" name="ZoneTexte 107"/>
            <p:cNvSpPr txBox="1">
              <a:spLocks noChangeArrowheads="1"/>
            </p:cNvSpPr>
            <p:nvPr/>
          </p:nvSpPr>
          <p:spPr bwMode="auto">
            <a:xfrm rot="16200000">
              <a:off x="7125494" y="3698852"/>
              <a:ext cx="942975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900" b="1"/>
                <a:t>Pxi 5402 </a:t>
              </a:r>
            </a:p>
            <a:p>
              <a:pPr algn="ctr" eaLnBrk="1" hangingPunct="1"/>
              <a:r>
                <a:rPr lang="fr-FR" altLang="fr-FR" sz="900" b="1"/>
                <a:t>Gene 20 MHz</a:t>
              </a:r>
            </a:p>
          </p:txBody>
        </p:sp>
        <p:cxnSp>
          <p:nvCxnSpPr>
            <p:cNvPr id="109" name="Connecteur droit avec flèche 108"/>
            <p:cNvCxnSpPr/>
            <p:nvPr/>
          </p:nvCxnSpPr>
          <p:spPr>
            <a:xfrm flipH="1" flipV="1">
              <a:off x="8697944" y="4319588"/>
              <a:ext cx="358762" cy="73818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H="1" flipV="1">
              <a:off x="8374106" y="4330700"/>
              <a:ext cx="539731" cy="72707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 flipH="1" flipV="1">
              <a:off x="7707379" y="4330700"/>
              <a:ext cx="954053" cy="72707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 flipH="1" flipV="1">
              <a:off x="8050267" y="4319588"/>
              <a:ext cx="739749" cy="73818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96" name="ZoneTexte 112"/>
            <p:cNvSpPr txBox="1">
              <a:spLocks noChangeArrowheads="1"/>
            </p:cNvSpPr>
            <p:nvPr/>
          </p:nvSpPr>
          <p:spPr bwMode="auto">
            <a:xfrm>
              <a:off x="8378825" y="4508500"/>
              <a:ext cx="8588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900" b="1"/>
                <a:t>BNC</a:t>
              </a:r>
            </a:p>
          </p:txBody>
        </p:sp>
        <p:grpSp>
          <p:nvGrpSpPr>
            <p:cNvPr id="116" name="Groupe 115"/>
            <p:cNvGrpSpPr/>
            <p:nvPr/>
          </p:nvGrpSpPr>
          <p:grpSpPr>
            <a:xfrm>
              <a:off x="941292" y="1875463"/>
              <a:ext cx="1066801" cy="854736"/>
              <a:chOff x="2660452" y="872731"/>
              <a:chExt cx="879278" cy="854736"/>
            </a:xfrm>
            <a:solidFill>
              <a:srgbClr val="FF0000">
                <a:alpha val="40000"/>
              </a:srgbClr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2675422" y="872731"/>
                <a:ext cx="864308" cy="854736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/>
              </a:p>
            </p:txBody>
          </p:sp>
          <p:sp>
            <p:nvSpPr>
              <p:cNvPr id="118" name="ZoneTexte 117"/>
              <p:cNvSpPr txBox="1"/>
              <p:nvPr/>
            </p:nvSpPr>
            <p:spPr>
              <a:xfrm>
                <a:off x="2660452" y="1041163"/>
                <a:ext cx="8785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900" b="1" dirty="0" err="1">
                    <a:latin typeface="Arial" charset="0"/>
                  </a:rPr>
                  <a:t>Gas</a:t>
                </a:r>
                <a:r>
                  <a:rPr lang="fr-FR" sz="900" b="1" dirty="0">
                    <a:latin typeface="Arial" charset="0"/>
                  </a:rPr>
                  <a:t> </a:t>
                </a:r>
                <a:r>
                  <a:rPr lang="fr-FR" sz="900" b="1" dirty="0" err="1">
                    <a:latin typeface="Arial" charset="0"/>
                  </a:rPr>
                  <a:t>cell</a:t>
                </a:r>
                <a:endParaRPr lang="fr-FR" sz="900" b="1" dirty="0">
                  <a:latin typeface="Arial" charset="0"/>
                </a:endParaRPr>
              </a:p>
              <a:p>
                <a:pPr algn="ctr">
                  <a:defRPr/>
                </a:pPr>
                <a:r>
                  <a:rPr lang="fr-FR" sz="900" b="1" dirty="0" err="1">
                    <a:latin typeface="Arial" charset="0"/>
                  </a:rPr>
                  <a:t>Pumps</a:t>
                </a:r>
                <a:endParaRPr lang="fr-FR" sz="900" b="1" dirty="0">
                  <a:latin typeface="Arial" charset="0"/>
                </a:endParaRPr>
              </a:p>
              <a:p>
                <a:pPr algn="ctr">
                  <a:defRPr/>
                </a:pPr>
                <a:r>
                  <a:rPr lang="fr-FR" sz="900" b="1" dirty="0">
                    <a:latin typeface="Arial" charset="0"/>
                  </a:rPr>
                  <a:t>(</a:t>
                </a:r>
                <a:r>
                  <a:rPr lang="fr-FR" sz="900" b="1" dirty="0" err="1">
                    <a:latin typeface="Arial" charset="0"/>
                  </a:rPr>
                  <a:t>roots</a:t>
                </a:r>
                <a:r>
                  <a:rPr lang="fr-FR" sz="900" b="1" dirty="0">
                    <a:latin typeface="Arial" charset="0"/>
                  </a:rPr>
                  <a:t> &amp; </a:t>
                </a:r>
                <a:r>
                  <a:rPr lang="fr-FR" sz="900" b="1" dirty="0" err="1">
                    <a:latin typeface="Arial" charset="0"/>
                  </a:rPr>
                  <a:t>screw</a:t>
                </a:r>
                <a:r>
                  <a:rPr lang="fr-FR" sz="900" b="1" dirty="0">
                    <a:latin typeface="Arial" charset="0"/>
                  </a:rPr>
                  <a:t>)</a:t>
                </a:r>
              </a:p>
            </p:txBody>
          </p:sp>
        </p:grpSp>
        <p:sp>
          <p:nvSpPr>
            <p:cNvPr id="22598" name="ZoneTexte 118"/>
            <p:cNvSpPr txBox="1">
              <a:spLocks noChangeArrowheads="1"/>
            </p:cNvSpPr>
            <p:nvPr/>
          </p:nvSpPr>
          <p:spPr bwMode="auto">
            <a:xfrm>
              <a:off x="1697038" y="1895475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fr-FR" altLang="fr-FR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2599" name="ZoneTexte 113"/>
            <p:cNvSpPr txBox="1">
              <a:spLocks noChangeArrowheads="1"/>
            </p:cNvSpPr>
            <p:nvPr/>
          </p:nvSpPr>
          <p:spPr bwMode="auto">
            <a:xfrm>
              <a:off x="1209675" y="6069013"/>
              <a:ext cx="52706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fr-FR"/>
                <a:t>(Control based on LabWindows CVI software)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245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9416" y="503674"/>
            <a:ext cx="853310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latin typeface="Arial Rounded MT Bold" panose="020F0704030504030204" pitchFamily="34" charset="0"/>
              </a:rPr>
              <a:t>		Conclusion</a:t>
            </a:r>
          </a:p>
          <a:p>
            <a:endParaRPr lang="fr-FR" dirty="0" smtClean="0"/>
          </a:p>
          <a:p>
            <a:endParaRPr lang="fr-FR" dirty="0"/>
          </a:p>
          <a:p>
            <a:endParaRPr lang="fr-FR" b="1" dirty="0"/>
          </a:p>
          <a:p>
            <a:r>
              <a:rPr lang="fr-FR" b="1" dirty="0" smtClean="0"/>
              <a:t>All </a:t>
            </a:r>
            <a:r>
              <a:rPr lang="fr-FR" b="1" dirty="0" err="1" smtClean="0"/>
              <a:t>kind</a:t>
            </a:r>
            <a:r>
              <a:rPr lang="fr-FR" b="1" dirty="0" smtClean="0"/>
              <a:t> of </a:t>
            </a:r>
            <a:r>
              <a:rPr lang="fr-FR" b="1" dirty="0" err="1" smtClean="0"/>
              <a:t>trapping</a:t>
            </a:r>
            <a:r>
              <a:rPr lang="fr-FR" b="1" dirty="0" smtClean="0"/>
              <a:t> and </a:t>
            </a:r>
            <a:r>
              <a:rPr lang="fr-FR" b="1" dirty="0" err="1" smtClean="0"/>
              <a:t>cooling</a:t>
            </a:r>
            <a:r>
              <a:rPr lang="fr-FR" b="1" dirty="0" smtClean="0"/>
              <a:t> </a:t>
            </a:r>
            <a:r>
              <a:rPr lang="fr-FR" b="1" dirty="0" err="1" smtClean="0"/>
              <a:t>devices</a:t>
            </a:r>
            <a:r>
              <a:rPr lang="fr-FR" b="1" dirty="0" smtClean="0"/>
              <a:t> have been </a:t>
            </a:r>
            <a:r>
              <a:rPr lang="fr-FR" b="1" dirty="0" err="1" smtClean="0"/>
              <a:t>develloped</a:t>
            </a:r>
            <a:r>
              <a:rPr lang="fr-FR" b="1" dirty="0" smtClean="0"/>
              <a:t>, </a:t>
            </a:r>
            <a:r>
              <a:rPr lang="fr-FR" b="1" dirty="0" err="1" smtClean="0"/>
              <a:t>constructed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run</a:t>
            </a:r>
            <a:r>
              <a:rPr lang="fr-FR" b="1" dirty="0" smtClean="0"/>
              <a:t> at LPC</a:t>
            </a:r>
          </a:p>
          <a:p>
            <a:endParaRPr lang="fr-FR" b="1" dirty="0"/>
          </a:p>
          <a:p>
            <a:r>
              <a:rPr lang="fr-FR" b="1" dirty="0" smtClean="0"/>
              <a:t>Applications range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Particle</a:t>
            </a:r>
            <a:r>
              <a:rPr lang="fr-FR" b="1" dirty="0" smtClean="0"/>
              <a:t> to </a:t>
            </a:r>
            <a:r>
              <a:rPr lang="fr-FR" b="1" dirty="0" err="1" smtClean="0"/>
              <a:t>atomic</a:t>
            </a:r>
            <a:r>
              <a:rPr lang="fr-FR" b="1" dirty="0" smtClean="0"/>
              <a:t> </a:t>
            </a:r>
            <a:r>
              <a:rPr lang="fr-FR" b="1" dirty="0" err="1" smtClean="0"/>
              <a:t>physics</a:t>
            </a:r>
            <a:r>
              <a:rPr lang="fr-FR" b="1" dirty="0" smtClean="0"/>
              <a:t> and </a:t>
            </a:r>
            <a:r>
              <a:rPr lang="fr-FR" b="1" dirty="0" err="1" smtClean="0"/>
              <a:t>beamlines</a:t>
            </a:r>
            <a:endParaRPr lang="fr-FR" b="1" dirty="0" smtClean="0"/>
          </a:p>
          <a:p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some</a:t>
            </a:r>
            <a:r>
              <a:rPr lang="fr-FR" b="1" dirty="0" smtClean="0"/>
              <a:t> </a:t>
            </a:r>
            <a:r>
              <a:rPr lang="fr-FR" b="1" dirty="0" err="1" smtClean="0"/>
              <a:t>breakthrough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Long time expertise in the </a:t>
            </a:r>
            <a:r>
              <a:rPr lang="fr-FR" b="1" dirty="0" err="1" smtClean="0"/>
              <a:t>field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954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D914D-524C-451D-AEC8-1B4270E1FE68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 smtClean="0">
                <a:latin typeface="Arial Rounded MT Bold" panose="020F0704030504030204" pitchFamily="34" charset="0"/>
              </a:rPr>
              <a:t>THANKS for </a:t>
            </a:r>
          </a:p>
          <a:p>
            <a:pPr algn="ctr"/>
            <a:r>
              <a:rPr lang="fr-FR" sz="2400" b="1" dirty="0" err="1" smtClean="0">
                <a:latin typeface="Arial Rounded MT Bold" panose="020F0704030504030204" pitchFamily="34" charset="0"/>
              </a:rPr>
              <a:t>Your</a:t>
            </a:r>
            <a:r>
              <a:rPr lang="fr-FR" sz="2400" b="1" dirty="0" smtClean="0">
                <a:latin typeface="Arial Rounded MT Bold" panose="020F0704030504030204" pitchFamily="34" charset="0"/>
              </a:rPr>
              <a:t> Attention </a:t>
            </a:r>
          </a:p>
          <a:p>
            <a:pPr algn="ctr"/>
            <a:r>
              <a:rPr lang="fr-FR" sz="2400" b="1" dirty="0" smtClean="0">
                <a:latin typeface="Arial Rounded MT Bold" panose="020F0704030504030204" pitchFamily="34" charset="0"/>
              </a:rPr>
              <a:t>and to</a:t>
            </a:r>
          </a:p>
          <a:p>
            <a:pPr algn="ctr"/>
            <a:r>
              <a:rPr lang="fr-FR" sz="2400" b="1" dirty="0" smtClean="0">
                <a:latin typeface="Arial Rounded MT Bold" panose="020F0704030504030204" pitchFamily="34" charset="0"/>
              </a:rPr>
              <a:t> all the </a:t>
            </a:r>
            <a:r>
              <a:rPr lang="fr-FR" sz="2400" b="1" dirty="0" err="1" smtClean="0">
                <a:latin typeface="Arial Rounded MT Bold" panose="020F0704030504030204" pitchFamily="34" charset="0"/>
              </a:rPr>
              <a:t>contributors</a:t>
            </a:r>
            <a:r>
              <a:rPr lang="fr-FR" sz="2400" b="1" dirty="0" smtClean="0">
                <a:latin typeface="Arial Rounded MT Bold" panose="020F0704030504030204" pitchFamily="34" charset="0"/>
              </a:rPr>
              <a:t> of </a:t>
            </a:r>
            <a:r>
              <a:rPr lang="fr-FR" sz="2400" b="1" dirty="0" err="1" smtClean="0">
                <a:latin typeface="Arial Rounded MT Bold" panose="020F0704030504030204" pitchFamily="34" charset="0"/>
              </a:rPr>
              <a:t>these</a:t>
            </a:r>
            <a:r>
              <a:rPr lang="fr-FR" sz="2400" b="1" dirty="0" smtClean="0">
                <a:latin typeface="Arial Rounded MT Bold" panose="020F0704030504030204" pitchFamily="34" charset="0"/>
              </a:rPr>
              <a:t> </a:t>
            </a:r>
            <a:r>
              <a:rPr lang="fr-FR" sz="2400" b="1" dirty="0" err="1" smtClean="0">
                <a:latin typeface="Arial Rounded MT Bold" panose="020F0704030504030204" pitchFamily="34" charset="0"/>
              </a:rPr>
              <a:t>developments</a:t>
            </a:r>
            <a:endParaRPr lang="fr-FR" sz="24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6" name="Picture 8" descr="CIMG19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86663"/>
            <a:ext cx="2671564" cy="20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7" y="3356992"/>
            <a:ext cx="1368425" cy="162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4300192" cy="1349549"/>
          </a:xfrm>
          <a:prstGeom prst="rect">
            <a:avLst/>
          </a:prstGeom>
        </p:spPr>
      </p:pic>
      <p:pic>
        <p:nvPicPr>
          <p:cNvPr id="9" name="Picture 14" descr="EPSN49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351088" cy="13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27584" y="2969351"/>
            <a:ext cx="1445113" cy="1380961"/>
          </a:xfrm>
          <a:prstGeom prst="rect">
            <a:avLst/>
          </a:prstGeom>
        </p:spPr>
      </p:pic>
      <p:pic>
        <p:nvPicPr>
          <p:cNvPr id="12" name="Image 666" descr="IPN_L600px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206" y="5803059"/>
            <a:ext cx="1271588" cy="57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673" descr="KULEUVEN_CMYK_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130341"/>
            <a:ext cx="1295400" cy="4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669" descr="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672" y="5195887"/>
            <a:ext cx="1455430" cy="32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076325" y="4995863"/>
            <a:ext cx="77898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 sz="2400">
              <a:ea typeface="ＭＳ Ｐゴシック" pitchFamily="34" charset="-128"/>
            </a:endParaRPr>
          </a:p>
        </p:txBody>
      </p:sp>
      <p:grpSp>
        <p:nvGrpSpPr>
          <p:cNvPr id="24" name="Groupe 17"/>
          <p:cNvGrpSpPr>
            <a:grpSpLocks/>
          </p:cNvGrpSpPr>
          <p:nvPr/>
        </p:nvGrpSpPr>
        <p:grpSpPr bwMode="auto">
          <a:xfrm>
            <a:off x="7688263" y="5963267"/>
            <a:ext cx="1163637" cy="363537"/>
            <a:chOff x="7885489" y="764704"/>
            <a:chExt cx="1163657" cy="363923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167" y="764704"/>
              <a:ext cx="665979" cy="36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489" y="782470"/>
              <a:ext cx="718611" cy="21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7" descr="http://diglin.eu/wp-content/uploads/2013/01/jy_text_500.pn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913" y="5119688"/>
            <a:ext cx="1042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logo_celia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449" y="5746931"/>
            <a:ext cx="10699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3"/>
          <p:cNvPicPr preferRelativeResize="0"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575" y="5834243"/>
            <a:ext cx="11064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https://people.nscl.msu.edu/~brown/home/nscl_logo_nbg150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919" y="4870831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Emi_00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588" y="4370632"/>
            <a:ext cx="13049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00224" y="257889"/>
            <a:ext cx="499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 smtClean="0">
                <a:latin typeface="Arial Rounded MT Bold" panose="020F0704030504030204" pitchFamily="34" charset="0"/>
              </a:rPr>
              <a:t>Cooling</a:t>
            </a:r>
            <a:r>
              <a:rPr lang="fr-FR" sz="2400" b="1" i="1" dirty="0" smtClean="0">
                <a:latin typeface="Arial Rounded MT Bold" panose="020F0704030504030204" pitchFamily="34" charset="0"/>
              </a:rPr>
              <a:t> ?</a:t>
            </a:r>
            <a:endParaRPr lang="fr-FR" sz="2400" b="1" i="1" dirty="0">
              <a:latin typeface="Arial Rounded MT Bold" panose="020F07040305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103" y="980728"/>
            <a:ext cx="8095486" cy="552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Cooling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phase </a:t>
            </a:r>
            <a:r>
              <a:rPr lang="fr-FR" sz="2000" b="1" dirty="0" err="1" smtClean="0"/>
              <a:t>space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reduction</a:t>
            </a:r>
            <a:r>
              <a:rPr lang="fr-FR" sz="2000" b="1" dirty="0" smtClean="0"/>
              <a:t> i.e</a:t>
            </a:r>
            <a:r>
              <a:rPr lang="fr-FR" sz="2000" b="1" dirty="0"/>
              <a:t>.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emittance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reduction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It </a:t>
            </a:r>
            <a:r>
              <a:rPr lang="fr-FR" sz="2000" b="1" dirty="0" err="1" smtClean="0"/>
              <a:t>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occur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dissipative forces </a:t>
            </a:r>
            <a:r>
              <a:rPr lang="fr-FR" sz="2000" b="1" dirty="0" err="1" smtClean="0"/>
              <a:t>like</a:t>
            </a:r>
            <a:r>
              <a:rPr lang="fr-FR" sz="2000" b="1" dirty="0" smtClean="0"/>
              <a:t> buffer </a:t>
            </a:r>
            <a:r>
              <a:rPr lang="fr-FR" sz="2000" b="1" dirty="0" err="1" smtClean="0"/>
              <a:t>gas</a:t>
            </a:r>
            <a:r>
              <a:rPr lang="fr-FR" sz="2000" b="1" dirty="0" smtClean="0"/>
              <a:t> collisions</a:t>
            </a:r>
          </a:p>
          <a:p>
            <a:r>
              <a:rPr lang="fr-FR" sz="2000" b="1" dirty="0" err="1" smtClean="0"/>
              <a:t>Resistive</a:t>
            </a:r>
            <a:r>
              <a:rPr lang="fr-FR" sz="2000" b="1" dirty="0" smtClean="0"/>
              <a:t>, laser…</a:t>
            </a:r>
          </a:p>
          <a:p>
            <a:endParaRPr lang="fr-FR" sz="2000" b="1" dirty="0"/>
          </a:p>
          <a:p>
            <a:r>
              <a:rPr lang="fr-FR" sz="2000" b="1" dirty="0" err="1" smtClean="0"/>
              <a:t>Cooling</a:t>
            </a:r>
            <a:r>
              <a:rPr lang="fr-FR" sz="2000" b="1" dirty="0" smtClean="0"/>
              <a:t> a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tends to </a:t>
            </a:r>
            <a:r>
              <a:rPr lang="fr-FR" sz="2000" b="1" dirty="0" err="1" smtClean="0"/>
              <a:t>reduce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emittance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increase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the </a:t>
            </a:r>
            <a:r>
              <a:rPr lang="fr-FR" sz="2000" b="1" dirty="0" err="1" smtClean="0"/>
              <a:t>brightness</a:t>
            </a:r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	B=I/</a:t>
            </a:r>
            <a:r>
              <a:rPr lang="fr-FR" sz="2000" b="1" dirty="0" err="1" smtClean="0">
                <a:latin typeface="Symbol" panose="05050102010706020507" pitchFamily="18" charset="2"/>
              </a:rPr>
              <a:t>e</a:t>
            </a:r>
            <a:r>
              <a:rPr lang="fr-FR" sz="2000" b="1" baseline="-25000" dirty="0" err="1" smtClean="0"/>
              <a:t>x</a:t>
            </a:r>
            <a:r>
              <a:rPr lang="fr-FR" sz="2000" b="1" dirty="0" err="1" smtClean="0">
                <a:latin typeface="Symbol" panose="05050102010706020507" pitchFamily="18" charset="2"/>
              </a:rPr>
              <a:t>e</a:t>
            </a:r>
            <a:r>
              <a:rPr lang="fr-FR" sz="2000" b="1" baseline="-25000" dirty="0" err="1" smtClean="0"/>
              <a:t>y</a:t>
            </a:r>
            <a:r>
              <a:rPr lang="fr-FR" sz="2000" b="1" baseline="-25000" dirty="0" smtClean="0"/>
              <a:t>  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you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also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add</a:t>
            </a:r>
            <a:r>
              <a:rPr lang="fr-FR" sz="2000" b="1" dirty="0" smtClean="0"/>
              <a:t> the E </a:t>
            </a:r>
            <a:r>
              <a:rPr lang="fr-FR" sz="2000" b="1" dirty="0" err="1" smtClean="0"/>
              <a:t>spread</a:t>
            </a:r>
            <a:r>
              <a:rPr lang="fr-FR" sz="2000" b="1" dirty="0"/>
              <a:t> B=I/</a:t>
            </a:r>
            <a:r>
              <a:rPr lang="fr-FR" sz="2000" b="1" dirty="0" err="1">
                <a:latin typeface="Symbol" panose="05050102010706020507" pitchFamily="18" charset="2"/>
              </a:rPr>
              <a:t>e</a:t>
            </a:r>
            <a:r>
              <a:rPr lang="fr-FR" sz="2000" b="1" baseline="-25000" dirty="0" err="1"/>
              <a:t>x</a:t>
            </a:r>
            <a:r>
              <a:rPr lang="fr-FR" sz="2000" b="1" dirty="0" err="1">
                <a:latin typeface="Symbol" panose="05050102010706020507" pitchFamily="18" charset="2"/>
              </a:rPr>
              <a:t>e</a:t>
            </a:r>
            <a:r>
              <a:rPr lang="fr-FR" sz="2000" b="1" baseline="-25000" dirty="0" err="1"/>
              <a:t>y</a:t>
            </a:r>
            <a:r>
              <a:rPr lang="fr-FR" sz="2000" b="1" baseline="-25000" dirty="0"/>
              <a:t> </a:t>
            </a:r>
            <a:r>
              <a:rPr lang="fr-FR" sz="2000" b="1" dirty="0" smtClean="0">
                <a:latin typeface="Symbol" panose="05050102010706020507" pitchFamily="18" charset="2"/>
              </a:rPr>
              <a:t>D</a:t>
            </a:r>
            <a:r>
              <a:rPr lang="fr-FR" sz="2000" b="1" dirty="0" smtClean="0"/>
              <a:t>E</a:t>
            </a:r>
          </a:p>
          <a:p>
            <a:endParaRPr lang="fr-FR" sz="2000" b="1" baseline="-25000" dirty="0" smtClean="0"/>
          </a:p>
          <a:p>
            <a:r>
              <a:rPr lang="fr-FR" sz="2000" b="1" dirty="0" smtClean="0"/>
              <a:t>high </a:t>
            </a:r>
            <a:r>
              <a:rPr lang="fr-FR" sz="2000" b="1" dirty="0" err="1" smtClean="0"/>
              <a:t>brightness</a:t>
            </a:r>
            <a:r>
              <a:rPr lang="fr-FR" sz="2000" b="1" dirty="0" smtClean="0"/>
              <a:t>=high </a:t>
            </a:r>
            <a:r>
              <a:rPr lang="fr-FR" sz="2000" b="1" dirty="0" err="1" smtClean="0"/>
              <a:t>quality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= pin point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=all RIB in </a:t>
            </a:r>
          </a:p>
          <a:p>
            <a:r>
              <a:rPr lang="fr-FR" sz="2000" b="1" dirty="0" smtClean="0"/>
              <a:t>« one point »</a:t>
            </a:r>
            <a:endParaRPr lang="fr-FR" sz="2000" b="1" baseline="-25000" dirty="0" smtClean="0"/>
          </a:p>
          <a:p>
            <a:endParaRPr lang="fr-FR" sz="2000" b="1" dirty="0"/>
          </a:p>
          <a:p>
            <a:r>
              <a:rPr lang="fr-FR" sz="2000" b="1" dirty="0" smtClean="0"/>
              <a:t>For radioactive ions the </a:t>
            </a:r>
            <a:r>
              <a:rPr lang="fr-FR" sz="2000" b="1" dirty="0" err="1" smtClean="0"/>
              <a:t>universal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fast</a:t>
            </a:r>
            <a:r>
              <a:rPr lang="fr-FR" sz="2000" b="1" dirty="0" smtClean="0"/>
              <a:t>, cheap technique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buffer </a:t>
            </a:r>
            <a:r>
              <a:rPr lang="fr-FR" sz="2000" b="1" dirty="0" err="1" smtClean="0"/>
              <a:t>gas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cooling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inside</a:t>
            </a:r>
            <a:r>
              <a:rPr lang="fr-FR" sz="2000" b="1" dirty="0" smtClean="0"/>
              <a:t> a </a:t>
            </a:r>
            <a:r>
              <a:rPr lang="fr-FR" sz="2000" b="1" dirty="0" err="1" smtClean="0"/>
              <a:t>trapping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device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The ion </a:t>
            </a:r>
            <a:r>
              <a:rPr lang="fr-FR" sz="2000" b="1" dirty="0" err="1" smtClean="0"/>
              <a:t>lose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their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by </a:t>
            </a:r>
            <a:r>
              <a:rPr lang="fr-FR" sz="2000" b="1" dirty="0" err="1" smtClean="0"/>
              <a:t>colliding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the buffer </a:t>
            </a:r>
            <a:r>
              <a:rPr lang="fr-FR" sz="2000" b="1" dirty="0" err="1" smtClean="0"/>
              <a:t>gas</a:t>
            </a:r>
            <a:endParaRPr lang="fr-FR" sz="2000" b="1" dirty="0" smtClean="0"/>
          </a:p>
          <a:p>
            <a:r>
              <a:rPr lang="fr-FR" sz="2000" b="1" dirty="0" smtClean="0"/>
              <a:t> the ion </a:t>
            </a:r>
            <a:r>
              <a:rPr lang="fr-FR" sz="2000" b="1" dirty="0" err="1" smtClean="0"/>
              <a:t>trapping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keep</a:t>
            </a:r>
            <a:r>
              <a:rPr lang="fr-FR" sz="2000" b="1" dirty="0" smtClean="0"/>
              <a:t> the ion as a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or as a </a:t>
            </a:r>
            <a:r>
              <a:rPr lang="fr-FR" sz="2000" b="1" dirty="0" err="1" smtClean="0"/>
              <a:t>bunch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997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23828" y="2407993"/>
            <a:ext cx="1845640" cy="2237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8" name="Groupe 487"/>
          <p:cNvGrpSpPr/>
          <p:nvPr/>
        </p:nvGrpSpPr>
        <p:grpSpPr>
          <a:xfrm>
            <a:off x="2598937" y="1031363"/>
            <a:ext cx="5513268" cy="2850398"/>
            <a:chOff x="2598937" y="1031363"/>
            <a:chExt cx="5513268" cy="2850398"/>
          </a:xfrm>
        </p:grpSpPr>
        <p:sp>
          <p:nvSpPr>
            <p:cNvPr id="876" name="ZoneTexte 875"/>
            <p:cNvSpPr txBox="1"/>
            <p:nvPr/>
          </p:nvSpPr>
          <p:spPr>
            <a:xfrm>
              <a:off x="4030165" y="1031363"/>
              <a:ext cx="40820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fr-FR" sz="1400" b="1" dirty="0" err="1" smtClean="0">
                  <a:solidFill>
                    <a:srgbClr val="02B7C0"/>
                  </a:solidFill>
                </a:rPr>
                <a:t>Cooling</a:t>
              </a:r>
              <a:r>
                <a:rPr lang="fr-FR" sz="1400" b="1" dirty="0" smtClean="0">
                  <a:solidFill>
                    <a:srgbClr val="02B7C0"/>
                  </a:solidFill>
                </a:rPr>
                <a:t> : ion – gaz interaction interaction</a:t>
              </a:r>
              <a:endParaRPr lang="fr-FR" sz="1400" b="1" dirty="0">
                <a:solidFill>
                  <a:srgbClr val="02B7C0"/>
                </a:solidFill>
              </a:endParaRPr>
            </a:p>
          </p:txBody>
        </p:sp>
        <p:grpSp>
          <p:nvGrpSpPr>
            <p:cNvPr id="487" name="Groupe 486"/>
            <p:cNvGrpSpPr/>
            <p:nvPr/>
          </p:nvGrpSpPr>
          <p:grpSpPr>
            <a:xfrm>
              <a:off x="2598937" y="1946328"/>
              <a:ext cx="3925007" cy="1935433"/>
              <a:chOff x="2598937" y="1946328"/>
              <a:chExt cx="3925007" cy="1935433"/>
            </a:xfrm>
          </p:grpSpPr>
          <p:sp>
            <p:nvSpPr>
              <p:cNvPr id="3" name="Rectangle à coins arrondis 2"/>
              <p:cNvSpPr/>
              <p:nvPr/>
            </p:nvSpPr>
            <p:spPr>
              <a:xfrm>
                <a:off x="2607830" y="3040474"/>
                <a:ext cx="3912974" cy="341917"/>
              </a:xfrm>
              <a:prstGeom prst="roundRect">
                <a:avLst/>
              </a:prstGeom>
              <a:solidFill>
                <a:srgbClr val="02B7C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avec flèche vers le bas 87"/>
              <p:cNvSpPr/>
              <p:nvPr/>
            </p:nvSpPr>
            <p:spPr>
              <a:xfrm>
                <a:off x="4038239" y="1989346"/>
                <a:ext cx="1034373" cy="750109"/>
              </a:xfrm>
              <a:prstGeom prst="downArrowCallout">
                <a:avLst>
                  <a:gd name="adj1" fmla="val 30854"/>
                  <a:gd name="adj2" fmla="val 27843"/>
                  <a:gd name="adj3" fmla="val 14843"/>
                  <a:gd name="adj4" fmla="val 56633"/>
                </a:avLst>
              </a:prstGeom>
              <a:solidFill>
                <a:srgbClr val="02B7C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4051694" y="1946328"/>
                <a:ext cx="10209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solidFill>
                      <a:srgbClr val="02B7C0"/>
                    </a:solidFill>
                  </a:rPr>
                  <a:t>Helium</a:t>
                </a:r>
                <a:r>
                  <a:rPr lang="fr-FR" sz="1200" b="1" dirty="0" smtClean="0">
                    <a:solidFill>
                      <a:srgbClr val="02B7C0"/>
                    </a:solidFill>
                  </a:rPr>
                  <a:t> injection</a:t>
                </a:r>
                <a:endParaRPr lang="fr-FR" sz="1200" b="1" dirty="0">
                  <a:solidFill>
                    <a:srgbClr val="02B7C0"/>
                  </a:solidFill>
                </a:endParaRPr>
              </a:p>
            </p:txBody>
          </p:sp>
          <p:sp>
            <p:nvSpPr>
              <p:cNvPr id="570" name="Rectangle à coins arrondis 569"/>
              <p:cNvSpPr/>
              <p:nvPr/>
            </p:nvSpPr>
            <p:spPr>
              <a:xfrm>
                <a:off x="2598937" y="2552854"/>
                <a:ext cx="3925007" cy="261010"/>
              </a:xfrm>
              <a:prstGeom prst="roundRect">
                <a:avLst/>
              </a:prstGeom>
              <a:solidFill>
                <a:srgbClr val="02B7C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1" name="Rectangle à coins arrondis 570"/>
              <p:cNvSpPr/>
              <p:nvPr/>
            </p:nvSpPr>
            <p:spPr>
              <a:xfrm>
                <a:off x="2598937" y="3620751"/>
                <a:ext cx="3925007" cy="261010"/>
              </a:xfrm>
              <a:prstGeom prst="roundRect">
                <a:avLst/>
              </a:prstGeom>
              <a:solidFill>
                <a:srgbClr val="02B7C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83" name="Groupe 482"/>
          <p:cNvGrpSpPr/>
          <p:nvPr/>
        </p:nvGrpSpPr>
        <p:grpSpPr>
          <a:xfrm>
            <a:off x="12779" y="1775101"/>
            <a:ext cx="2541051" cy="2785378"/>
            <a:chOff x="12779" y="1775101"/>
            <a:chExt cx="2541051" cy="2785378"/>
          </a:xfrm>
        </p:grpSpPr>
        <p:sp>
          <p:nvSpPr>
            <p:cNvPr id="104" name="Rectangle 103"/>
            <p:cNvSpPr/>
            <p:nvPr/>
          </p:nvSpPr>
          <p:spPr>
            <a:xfrm rot="16200000">
              <a:off x="1835527" y="3010513"/>
              <a:ext cx="68372" cy="457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5" name="Ellipse 724"/>
            <p:cNvSpPr/>
            <p:nvPr/>
          </p:nvSpPr>
          <p:spPr>
            <a:xfrm>
              <a:off x="1268747" y="313440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6" name="Ellipse 725"/>
            <p:cNvSpPr/>
            <p:nvPr/>
          </p:nvSpPr>
          <p:spPr>
            <a:xfrm>
              <a:off x="1267843" y="305665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7" name="Ellipse 726"/>
            <p:cNvSpPr/>
            <p:nvPr/>
          </p:nvSpPr>
          <p:spPr>
            <a:xfrm>
              <a:off x="1269558" y="320736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8" name="Ellipse 727"/>
            <p:cNvSpPr/>
            <p:nvPr/>
          </p:nvSpPr>
          <p:spPr>
            <a:xfrm>
              <a:off x="1321843" y="307814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9" name="Ellipse 728"/>
            <p:cNvSpPr/>
            <p:nvPr/>
          </p:nvSpPr>
          <p:spPr>
            <a:xfrm>
              <a:off x="1451242" y="307280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0" name="Ellipse 729"/>
            <p:cNvSpPr/>
            <p:nvPr/>
          </p:nvSpPr>
          <p:spPr>
            <a:xfrm>
              <a:off x="1721196" y="305480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1" name="Ellipse 730"/>
            <p:cNvSpPr/>
            <p:nvPr/>
          </p:nvSpPr>
          <p:spPr>
            <a:xfrm>
              <a:off x="1568536" y="310065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2" name="Ellipse 731"/>
            <p:cNvSpPr/>
            <p:nvPr/>
          </p:nvSpPr>
          <p:spPr>
            <a:xfrm>
              <a:off x="1667196" y="308663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3" name="Ellipse 732"/>
            <p:cNvSpPr/>
            <p:nvPr/>
          </p:nvSpPr>
          <p:spPr>
            <a:xfrm>
              <a:off x="2345412" y="310187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4" name="Ellipse 733"/>
            <p:cNvSpPr/>
            <p:nvPr/>
          </p:nvSpPr>
          <p:spPr>
            <a:xfrm>
              <a:off x="2419430" y="311764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5" name="Ellipse 734"/>
            <p:cNvSpPr/>
            <p:nvPr/>
          </p:nvSpPr>
          <p:spPr>
            <a:xfrm>
              <a:off x="1384318" y="306014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6" name="Ellipse 735"/>
            <p:cNvSpPr/>
            <p:nvPr/>
          </p:nvSpPr>
          <p:spPr>
            <a:xfrm>
              <a:off x="1339843" y="314436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7" name="Ellipse 736"/>
            <p:cNvSpPr/>
            <p:nvPr/>
          </p:nvSpPr>
          <p:spPr>
            <a:xfrm>
              <a:off x="1438313" y="327149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8" name="Ellipse 737"/>
            <p:cNvSpPr/>
            <p:nvPr/>
          </p:nvSpPr>
          <p:spPr>
            <a:xfrm>
              <a:off x="1322654" y="335243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9" name="Ellipse 738"/>
            <p:cNvSpPr/>
            <p:nvPr/>
          </p:nvSpPr>
          <p:spPr>
            <a:xfrm>
              <a:off x="1445388" y="320842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0" name="Ellipse 739"/>
            <p:cNvSpPr/>
            <p:nvPr/>
          </p:nvSpPr>
          <p:spPr>
            <a:xfrm>
              <a:off x="1399925" y="311682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1" name="Ellipse 740"/>
            <p:cNvSpPr/>
            <p:nvPr/>
          </p:nvSpPr>
          <p:spPr>
            <a:xfrm>
              <a:off x="2383114" y="321023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2" name="Ellipse 741"/>
            <p:cNvSpPr/>
            <p:nvPr/>
          </p:nvSpPr>
          <p:spPr>
            <a:xfrm>
              <a:off x="2481776" y="322917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3" name="Ellipse 742"/>
            <p:cNvSpPr/>
            <p:nvPr/>
          </p:nvSpPr>
          <p:spPr>
            <a:xfrm>
              <a:off x="2437434" y="316910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5" name="Ellipse 744"/>
            <p:cNvSpPr/>
            <p:nvPr/>
          </p:nvSpPr>
          <p:spPr>
            <a:xfrm>
              <a:off x="1477069" y="311732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6" name="Ellipse 745"/>
            <p:cNvSpPr/>
            <p:nvPr/>
          </p:nvSpPr>
          <p:spPr>
            <a:xfrm>
              <a:off x="1287615" y="330946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7" name="Ellipse 746"/>
            <p:cNvSpPr/>
            <p:nvPr/>
          </p:nvSpPr>
          <p:spPr>
            <a:xfrm>
              <a:off x="1440101" y="315383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8" name="Ellipse 747"/>
            <p:cNvSpPr/>
            <p:nvPr/>
          </p:nvSpPr>
          <p:spPr>
            <a:xfrm>
              <a:off x="1543411" y="306554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9" name="Ellipse 748"/>
            <p:cNvSpPr/>
            <p:nvPr/>
          </p:nvSpPr>
          <p:spPr>
            <a:xfrm>
              <a:off x="1480899" y="317542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0" name="Ellipse 749"/>
            <p:cNvSpPr/>
            <p:nvPr/>
          </p:nvSpPr>
          <p:spPr>
            <a:xfrm>
              <a:off x="1539546" y="315706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1" name="Ellipse 750"/>
            <p:cNvSpPr/>
            <p:nvPr/>
          </p:nvSpPr>
          <p:spPr>
            <a:xfrm>
              <a:off x="1319334" y="319317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2" name="Ellipse 751"/>
            <p:cNvSpPr/>
            <p:nvPr/>
          </p:nvSpPr>
          <p:spPr>
            <a:xfrm>
              <a:off x="1399925" y="318570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3" name="Ellipse 752"/>
            <p:cNvSpPr/>
            <p:nvPr/>
          </p:nvSpPr>
          <p:spPr>
            <a:xfrm>
              <a:off x="1503068" y="322336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4" name="Ellipse 753"/>
            <p:cNvSpPr/>
            <p:nvPr/>
          </p:nvSpPr>
          <p:spPr>
            <a:xfrm>
              <a:off x="1321843" y="324758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5" name="Ellipse 754"/>
            <p:cNvSpPr/>
            <p:nvPr/>
          </p:nvSpPr>
          <p:spPr>
            <a:xfrm>
              <a:off x="1269615" y="326041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6" name="Ellipse 755"/>
            <p:cNvSpPr/>
            <p:nvPr/>
          </p:nvSpPr>
          <p:spPr>
            <a:xfrm>
              <a:off x="1571200" y="319743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7" name="Ellipse 756"/>
            <p:cNvSpPr/>
            <p:nvPr/>
          </p:nvSpPr>
          <p:spPr>
            <a:xfrm>
              <a:off x="1354045" y="331167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8" name="Ellipse 757"/>
            <p:cNvSpPr/>
            <p:nvPr/>
          </p:nvSpPr>
          <p:spPr>
            <a:xfrm>
              <a:off x="1386419" y="325826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9" name="Ellipse 758"/>
            <p:cNvSpPr/>
            <p:nvPr/>
          </p:nvSpPr>
          <p:spPr>
            <a:xfrm>
              <a:off x="1458403" y="331586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0" name="Ellipse 759"/>
            <p:cNvSpPr/>
            <p:nvPr/>
          </p:nvSpPr>
          <p:spPr>
            <a:xfrm>
              <a:off x="1557546" y="325936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1" name="Ellipse 760"/>
            <p:cNvSpPr/>
            <p:nvPr/>
          </p:nvSpPr>
          <p:spPr>
            <a:xfrm>
              <a:off x="1504503" y="328375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2" name="Ellipse 761"/>
            <p:cNvSpPr/>
            <p:nvPr/>
          </p:nvSpPr>
          <p:spPr>
            <a:xfrm>
              <a:off x="1516899" y="333337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3" name="Ellipse 762"/>
            <p:cNvSpPr/>
            <p:nvPr/>
          </p:nvSpPr>
          <p:spPr>
            <a:xfrm>
              <a:off x="1635135" y="319237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4" name="Ellipse 763"/>
            <p:cNvSpPr/>
            <p:nvPr/>
          </p:nvSpPr>
          <p:spPr>
            <a:xfrm>
              <a:off x="1617685" y="313336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5" name="Ellipse 764"/>
            <p:cNvSpPr/>
            <p:nvPr/>
          </p:nvSpPr>
          <p:spPr>
            <a:xfrm>
              <a:off x="1608619" y="304617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6" name="Ellipse 765"/>
            <p:cNvSpPr/>
            <p:nvPr/>
          </p:nvSpPr>
          <p:spPr>
            <a:xfrm>
              <a:off x="1685196" y="322115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7" name="Ellipse 766"/>
            <p:cNvSpPr/>
            <p:nvPr/>
          </p:nvSpPr>
          <p:spPr>
            <a:xfrm>
              <a:off x="2368524" y="315165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8" name="Ellipse 767"/>
            <p:cNvSpPr/>
            <p:nvPr/>
          </p:nvSpPr>
          <p:spPr>
            <a:xfrm>
              <a:off x="1617685" y="324651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9" name="Ellipse 768"/>
            <p:cNvSpPr/>
            <p:nvPr/>
          </p:nvSpPr>
          <p:spPr>
            <a:xfrm>
              <a:off x="1999389" y="330366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0" name="Ellipse 769"/>
            <p:cNvSpPr/>
            <p:nvPr/>
          </p:nvSpPr>
          <p:spPr>
            <a:xfrm>
              <a:off x="1745056" y="320944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1" name="Ellipse 770"/>
            <p:cNvSpPr/>
            <p:nvPr/>
          </p:nvSpPr>
          <p:spPr>
            <a:xfrm>
              <a:off x="1568536" y="330493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2" name="Ellipse 771"/>
            <p:cNvSpPr/>
            <p:nvPr/>
          </p:nvSpPr>
          <p:spPr>
            <a:xfrm>
              <a:off x="1408125" y="334767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3" name="Ellipse 772"/>
            <p:cNvSpPr/>
            <p:nvPr/>
          </p:nvSpPr>
          <p:spPr>
            <a:xfrm>
              <a:off x="2473176" y="313044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4" name="Ellipse 773"/>
            <p:cNvSpPr/>
            <p:nvPr/>
          </p:nvSpPr>
          <p:spPr>
            <a:xfrm>
              <a:off x="1687617" y="315240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5" name="Ellipse 774"/>
            <p:cNvSpPr/>
            <p:nvPr/>
          </p:nvSpPr>
          <p:spPr>
            <a:xfrm>
              <a:off x="1732152" y="310820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6" name="Ellipse 775"/>
            <p:cNvSpPr/>
            <p:nvPr/>
          </p:nvSpPr>
          <p:spPr>
            <a:xfrm>
              <a:off x="1892487" y="329021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7" name="Ellipse 776"/>
            <p:cNvSpPr/>
            <p:nvPr/>
          </p:nvSpPr>
          <p:spPr>
            <a:xfrm>
              <a:off x="1685937" y="328251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8" name="Ellipse 777"/>
            <p:cNvSpPr/>
            <p:nvPr/>
          </p:nvSpPr>
          <p:spPr>
            <a:xfrm>
              <a:off x="1794652" y="307465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9" name="Ellipse 778"/>
            <p:cNvSpPr/>
            <p:nvPr/>
          </p:nvSpPr>
          <p:spPr>
            <a:xfrm>
              <a:off x="1926662" y="325557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0" name="Ellipse 779"/>
            <p:cNvSpPr/>
            <p:nvPr/>
          </p:nvSpPr>
          <p:spPr>
            <a:xfrm>
              <a:off x="1796220" y="315717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1" name="Ellipse 780"/>
            <p:cNvSpPr/>
            <p:nvPr/>
          </p:nvSpPr>
          <p:spPr>
            <a:xfrm>
              <a:off x="1791837" y="327433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2" name="Ellipse 781"/>
            <p:cNvSpPr/>
            <p:nvPr/>
          </p:nvSpPr>
          <p:spPr>
            <a:xfrm>
              <a:off x="1809837" y="322154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3" name="Ellipse 782"/>
            <p:cNvSpPr/>
            <p:nvPr/>
          </p:nvSpPr>
          <p:spPr>
            <a:xfrm>
              <a:off x="1857932" y="324745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4" name="Ellipse 783"/>
            <p:cNvSpPr/>
            <p:nvPr/>
          </p:nvSpPr>
          <p:spPr>
            <a:xfrm>
              <a:off x="1836140" y="329989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5" name="Ellipse 784"/>
            <p:cNvSpPr/>
            <p:nvPr/>
          </p:nvSpPr>
          <p:spPr>
            <a:xfrm>
              <a:off x="1855935" y="317690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6" name="Ellipse 785"/>
            <p:cNvSpPr/>
            <p:nvPr/>
          </p:nvSpPr>
          <p:spPr>
            <a:xfrm>
              <a:off x="1981389" y="319973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7" name="Ellipse 786"/>
            <p:cNvSpPr/>
            <p:nvPr/>
          </p:nvSpPr>
          <p:spPr>
            <a:xfrm>
              <a:off x="1910574" y="310398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8" name="Ellipse 787"/>
            <p:cNvSpPr/>
            <p:nvPr/>
          </p:nvSpPr>
          <p:spPr>
            <a:xfrm>
              <a:off x="1845837" y="311565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9" name="Ellipse 788"/>
            <p:cNvSpPr/>
            <p:nvPr/>
          </p:nvSpPr>
          <p:spPr>
            <a:xfrm>
              <a:off x="1738017" y="326810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0" name="Ellipse 789"/>
            <p:cNvSpPr/>
            <p:nvPr/>
          </p:nvSpPr>
          <p:spPr>
            <a:xfrm>
              <a:off x="1978128" y="324998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1" name="Ellipse 790"/>
            <p:cNvSpPr/>
            <p:nvPr/>
          </p:nvSpPr>
          <p:spPr>
            <a:xfrm>
              <a:off x="2131006" y="317903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2" name="Ellipse 791"/>
            <p:cNvSpPr/>
            <p:nvPr/>
          </p:nvSpPr>
          <p:spPr>
            <a:xfrm>
              <a:off x="1625600" y="329022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3" name="Ellipse 792"/>
            <p:cNvSpPr/>
            <p:nvPr/>
          </p:nvSpPr>
          <p:spPr>
            <a:xfrm>
              <a:off x="2279889" y="309033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4" name="Ellipse 793"/>
            <p:cNvSpPr/>
            <p:nvPr/>
          </p:nvSpPr>
          <p:spPr>
            <a:xfrm>
              <a:off x="2213603" y="325485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5" name="Ellipse 794"/>
            <p:cNvSpPr/>
            <p:nvPr/>
          </p:nvSpPr>
          <p:spPr>
            <a:xfrm>
              <a:off x="2013013" y="312664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6" name="Ellipse 795"/>
            <p:cNvSpPr/>
            <p:nvPr/>
          </p:nvSpPr>
          <p:spPr>
            <a:xfrm>
              <a:off x="2071342" y="324488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7" name="Ellipse 796"/>
            <p:cNvSpPr/>
            <p:nvPr/>
          </p:nvSpPr>
          <p:spPr>
            <a:xfrm>
              <a:off x="1963389" y="313492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8" name="Ellipse 797"/>
            <p:cNvSpPr/>
            <p:nvPr/>
          </p:nvSpPr>
          <p:spPr>
            <a:xfrm>
              <a:off x="2053342" y="308217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9" name="Ellipse 798"/>
            <p:cNvSpPr/>
            <p:nvPr/>
          </p:nvSpPr>
          <p:spPr>
            <a:xfrm>
              <a:off x="1910574" y="316337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0" name="Ellipse 799"/>
            <p:cNvSpPr/>
            <p:nvPr/>
          </p:nvSpPr>
          <p:spPr>
            <a:xfrm>
              <a:off x="1978128" y="308082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1" name="Ellipse 800"/>
            <p:cNvSpPr/>
            <p:nvPr/>
          </p:nvSpPr>
          <p:spPr>
            <a:xfrm>
              <a:off x="1928487" y="321469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2" name="Ellipse 801"/>
            <p:cNvSpPr/>
            <p:nvPr/>
          </p:nvSpPr>
          <p:spPr>
            <a:xfrm>
              <a:off x="2089342" y="319280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3" name="Ellipse 802"/>
            <p:cNvSpPr/>
            <p:nvPr/>
          </p:nvSpPr>
          <p:spPr>
            <a:xfrm>
              <a:off x="2116787" y="323278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4" name="Ellipse 803"/>
            <p:cNvSpPr/>
            <p:nvPr/>
          </p:nvSpPr>
          <p:spPr>
            <a:xfrm>
              <a:off x="2166694" y="328804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7" name="Ellipse 806"/>
            <p:cNvSpPr/>
            <p:nvPr/>
          </p:nvSpPr>
          <p:spPr>
            <a:xfrm>
              <a:off x="1763379" y="331852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8" name="Ellipse 807"/>
            <p:cNvSpPr/>
            <p:nvPr/>
          </p:nvSpPr>
          <p:spPr>
            <a:xfrm>
              <a:off x="2401114" y="326073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9" name="Ellipse 808"/>
            <p:cNvSpPr/>
            <p:nvPr/>
          </p:nvSpPr>
          <p:spPr>
            <a:xfrm>
              <a:off x="2053342" y="317136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0" name="Ellipse 809"/>
            <p:cNvSpPr/>
            <p:nvPr/>
          </p:nvSpPr>
          <p:spPr>
            <a:xfrm>
              <a:off x="2122870" y="309020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1" name="Ellipse 810"/>
            <p:cNvSpPr/>
            <p:nvPr/>
          </p:nvSpPr>
          <p:spPr>
            <a:xfrm>
              <a:off x="2297889" y="315201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2" name="Ellipse 811"/>
            <p:cNvSpPr/>
            <p:nvPr/>
          </p:nvSpPr>
          <p:spPr>
            <a:xfrm>
              <a:off x="2148528" y="312957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3" name="Ellipse 812"/>
            <p:cNvSpPr/>
            <p:nvPr/>
          </p:nvSpPr>
          <p:spPr>
            <a:xfrm>
              <a:off x="2349993" y="327724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4" name="Ellipse 813"/>
            <p:cNvSpPr/>
            <p:nvPr/>
          </p:nvSpPr>
          <p:spPr>
            <a:xfrm>
              <a:off x="2207885" y="316673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5" name="Ellipse 814"/>
            <p:cNvSpPr/>
            <p:nvPr/>
          </p:nvSpPr>
          <p:spPr>
            <a:xfrm>
              <a:off x="2301642" y="324336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6" name="Ellipse 815"/>
            <p:cNvSpPr/>
            <p:nvPr/>
          </p:nvSpPr>
          <p:spPr>
            <a:xfrm>
              <a:off x="2031013" y="322394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8" name="Ellipse 817"/>
            <p:cNvSpPr/>
            <p:nvPr/>
          </p:nvSpPr>
          <p:spPr>
            <a:xfrm>
              <a:off x="2210649" y="310947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9" name="Ellipse 818"/>
            <p:cNvSpPr/>
            <p:nvPr/>
          </p:nvSpPr>
          <p:spPr>
            <a:xfrm>
              <a:off x="2035178" y="326973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0" name="Ellipse 819"/>
            <p:cNvSpPr/>
            <p:nvPr/>
          </p:nvSpPr>
          <p:spPr>
            <a:xfrm>
              <a:off x="2484731" y="318548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1" name="Ellipse 820"/>
            <p:cNvSpPr/>
            <p:nvPr/>
          </p:nvSpPr>
          <p:spPr>
            <a:xfrm>
              <a:off x="2262212" y="324465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2" name="Ellipse 821"/>
            <p:cNvSpPr/>
            <p:nvPr/>
          </p:nvSpPr>
          <p:spPr>
            <a:xfrm>
              <a:off x="2089342" y="312990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3" name="Ellipse 822"/>
            <p:cNvSpPr/>
            <p:nvPr/>
          </p:nvSpPr>
          <p:spPr>
            <a:xfrm>
              <a:off x="1943098" y="331363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4" name="Ellipse 823"/>
            <p:cNvSpPr/>
            <p:nvPr/>
          </p:nvSpPr>
          <p:spPr>
            <a:xfrm>
              <a:off x="2437176" y="322148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5" name="Ellipse 824"/>
            <p:cNvSpPr/>
            <p:nvPr/>
          </p:nvSpPr>
          <p:spPr>
            <a:xfrm>
              <a:off x="2170066" y="321349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6" name="Ellipse 825"/>
            <p:cNvSpPr/>
            <p:nvPr/>
          </p:nvSpPr>
          <p:spPr>
            <a:xfrm>
              <a:off x="2066094" y="329872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7" name="Ellipse 826"/>
            <p:cNvSpPr/>
            <p:nvPr/>
          </p:nvSpPr>
          <p:spPr>
            <a:xfrm>
              <a:off x="2251860" y="319508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9" name="Ellipse 828"/>
            <p:cNvSpPr/>
            <p:nvPr/>
          </p:nvSpPr>
          <p:spPr>
            <a:xfrm>
              <a:off x="1363925" y="321616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0" name="Ellipse 829"/>
            <p:cNvSpPr/>
            <p:nvPr/>
          </p:nvSpPr>
          <p:spPr>
            <a:xfrm>
              <a:off x="2112535" y="328636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1" name="Ellipse 830"/>
            <p:cNvSpPr/>
            <p:nvPr/>
          </p:nvSpPr>
          <p:spPr>
            <a:xfrm>
              <a:off x="1737848" y="3158863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2" name="Ellipse 831"/>
            <p:cNvSpPr/>
            <p:nvPr/>
          </p:nvSpPr>
          <p:spPr>
            <a:xfrm>
              <a:off x="1728260" y="335035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3" name="Ellipse 832"/>
            <p:cNvSpPr/>
            <p:nvPr/>
          </p:nvSpPr>
          <p:spPr>
            <a:xfrm>
              <a:off x="1432984" y="302805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4" name="Ellipse 833"/>
            <p:cNvSpPr/>
            <p:nvPr/>
          </p:nvSpPr>
          <p:spPr>
            <a:xfrm>
              <a:off x="2301642" y="329311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5" name="Ellipse 834"/>
            <p:cNvSpPr/>
            <p:nvPr/>
          </p:nvSpPr>
          <p:spPr>
            <a:xfrm>
              <a:off x="2215860" y="321234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6" name="Ellipse 835"/>
            <p:cNvSpPr/>
            <p:nvPr/>
          </p:nvSpPr>
          <p:spPr>
            <a:xfrm>
              <a:off x="1251615" y="334959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7" name="Ellipse 836"/>
            <p:cNvSpPr/>
            <p:nvPr/>
          </p:nvSpPr>
          <p:spPr>
            <a:xfrm>
              <a:off x="1673986" y="304047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8" name="Ellipse 837"/>
            <p:cNvSpPr/>
            <p:nvPr/>
          </p:nvSpPr>
          <p:spPr>
            <a:xfrm>
              <a:off x="1494777" y="303412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9" name="Ellipse 838"/>
            <p:cNvSpPr/>
            <p:nvPr/>
          </p:nvSpPr>
          <p:spPr>
            <a:xfrm>
              <a:off x="1323615" y="302531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0" name="Ellipse 839"/>
            <p:cNvSpPr/>
            <p:nvPr/>
          </p:nvSpPr>
          <p:spPr>
            <a:xfrm>
              <a:off x="1560241" y="335180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1" name="Ellipse 840"/>
            <p:cNvSpPr/>
            <p:nvPr/>
          </p:nvSpPr>
          <p:spPr>
            <a:xfrm>
              <a:off x="1504757" y="307647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2" name="Ellipse 841"/>
            <p:cNvSpPr/>
            <p:nvPr/>
          </p:nvSpPr>
          <p:spPr>
            <a:xfrm>
              <a:off x="2166528" y="308000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3" name="Ellipse 842"/>
            <p:cNvSpPr/>
            <p:nvPr/>
          </p:nvSpPr>
          <p:spPr>
            <a:xfrm>
              <a:off x="1666803" y="332967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4" name="Ellipse 843"/>
            <p:cNvSpPr/>
            <p:nvPr/>
          </p:nvSpPr>
          <p:spPr>
            <a:xfrm>
              <a:off x="2213603" y="330317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5" name="Ellipse 844"/>
            <p:cNvSpPr/>
            <p:nvPr/>
          </p:nvSpPr>
          <p:spPr>
            <a:xfrm>
              <a:off x="1797101" y="334639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6" name="Ellipse 845"/>
            <p:cNvSpPr/>
            <p:nvPr/>
          </p:nvSpPr>
          <p:spPr>
            <a:xfrm>
              <a:off x="2253225" y="313749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7" name="Ellipse 846"/>
            <p:cNvSpPr/>
            <p:nvPr/>
          </p:nvSpPr>
          <p:spPr>
            <a:xfrm>
              <a:off x="1709056" y="331783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8" name="Ellipse 847"/>
            <p:cNvSpPr/>
            <p:nvPr/>
          </p:nvSpPr>
          <p:spPr>
            <a:xfrm>
              <a:off x="2327412" y="319371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9" name="Ellipse 848"/>
            <p:cNvSpPr/>
            <p:nvPr/>
          </p:nvSpPr>
          <p:spPr>
            <a:xfrm>
              <a:off x="1608619" y="333472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0" name="Ellipse 849"/>
            <p:cNvSpPr/>
            <p:nvPr/>
          </p:nvSpPr>
          <p:spPr>
            <a:xfrm>
              <a:off x="2261399" y="329496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16058" y="2633762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2D05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246941" y="2633762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86482" y="2633038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13002" y="3350354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43885" y="3350354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3426" y="3349630"/>
              <a:ext cx="72008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44500" y="2970942"/>
              <a:ext cx="64807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47164" y="3397330"/>
              <a:ext cx="64807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1835479" y="3374470"/>
              <a:ext cx="7958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12779" y="3278413"/>
              <a:ext cx="153097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E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= 60 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keV</a:t>
              </a:r>
              <a:endParaRPr lang="fr-FR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l-GR" sz="1400" b="1" dirty="0" smtClean="0">
                  <a:solidFill>
                    <a:srgbClr val="FF0000"/>
                  </a:solidFill>
                </a:rPr>
                <a:t>ε=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80</a:t>
              </a:r>
              <a:r>
                <a:rPr lang="el-GR" sz="1400" b="1" dirty="0" smtClean="0">
                  <a:solidFill>
                    <a:srgbClr val="FF0000"/>
                  </a:solidFill>
                </a:rPr>
                <a:t>π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.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mm,mrad</a:t>
              </a:r>
              <a:endParaRPr lang="fr-FR" sz="14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11" name="Connecteur droit avec flèche 110"/>
            <p:cNvCxnSpPr/>
            <p:nvPr/>
          </p:nvCxnSpPr>
          <p:spPr>
            <a:xfrm>
              <a:off x="155141" y="3214099"/>
              <a:ext cx="101376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0"/>
            <p:cNvSpPr txBox="1">
              <a:spLocks/>
            </p:cNvSpPr>
            <p:nvPr/>
          </p:nvSpPr>
          <p:spPr bwMode="auto">
            <a:xfrm>
              <a:off x="285690" y="2973254"/>
              <a:ext cx="7017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Ion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beam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ZoneTexte 10"/>
            <p:cNvSpPr txBox="1">
              <a:spLocks/>
            </p:cNvSpPr>
            <p:nvPr/>
          </p:nvSpPr>
          <p:spPr bwMode="auto">
            <a:xfrm>
              <a:off x="1059297" y="4345035"/>
              <a:ext cx="14945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 Black" panose="020B0A04020102020204" pitchFamily="34" charset="0"/>
                  <a:ea typeface="Times New Roman" pitchFamily="18" charset="0"/>
                  <a:cs typeface="Times New Roman" pitchFamily="18" charset="0"/>
                </a:rPr>
                <a:t>Injection </a:t>
              </a:r>
              <a:r>
                <a:rPr kumimoji="0" lang="fr-FR" sz="1400" b="1" i="0" u="none" strike="noStrike" cap="none" normalizeH="0" baseline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 Black" panose="020B0A04020102020204" pitchFamily="34" charset="0"/>
                  <a:ea typeface="Times New Roman" pitchFamily="18" charset="0"/>
                  <a:cs typeface="Times New Roman" pitchFamily="18" charset="0"/>
                </a:rPr>
                <a:t>cell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0" name="Accolade fermante 119"/>
            <p:cNvSpPr/>
            <p:nvPr/>
          </p:nvSpPr>
          <p:spPr>
            <a:xfrm rot="5400000">
              <a:off x="1650872" y="3474645"/>
              <a:ext cx="290696" cy="1318428"/>
            </a:xfrm>
            <a:prstGeom prst="rightBrac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0" name="Groupe 139"/>
            <p:cNvGrpSpPr/>
            <p:nvPr/>
          </p:nvGrpSpPr>
          <p:grpSpPr>
            <a:xfrm>
              <a:off x="1402318" y="3411766"/>
              <a:ext cx="282878" cy="269688"/>
              <a:chOff x="7313458" y="4716846"/>
              <a:chExt cx="282878" cy="269688"/>
            </a:xfrm>
          </p:grpSpPr>
          <p:cxnSp>
            <p:nvCxnSpPr>
              <p:cNvPr id="125" name="Connecteur droit 124"/>
              <p:cNvCxnSpPr/>
              <p:nvPr/>
            </p:nvCxnSpPr>
            <p:spPr>
              <a:xfrm>
                <a:off x="7313458" y="4862293"/>
                <a:ext cx="28287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>
                <a:off x="7362969" y="4925831"/>
                <a:ext cx="18385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7430118" y="4986534"/>
                <a:ext cx="4955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V="1">
                <a:off x="7454100" y="4716846"/>
                <a:ext cx="0" cy="14199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7" name="ZoneTexte 10"/>
            <p:cNvSpPr txBox="1">
              <a:spLocks/>
            </p:cNvSpPr>
            <p:nvPr/>
          </p:nvSpPr>
          <p:spPr bwMode="auto">
            <a:xfrm>
              <a:off x="203687" y="2278333"/>
              <a:ext cx="14051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Grounded</a:t>
              </a:r>
              <a:r>
                <a:rPr lang="fr-FR" sz="1400" b="1" dirty="0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 injection </a:t>
              </a: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electrode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8" name="ZoneTexte 10"/>
            <p:cNvSpPr txBox="1">
              <a:spLocks/>
            </p:cNvSpPr>
            <p:nvPr/>
          </p:nvSpPr>
          <p:spPr bwMode="auto">
            <a:xfrm>
              <a:off x="171538" y="1775101"/>
              <a:ext cx="142987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Injection </a:t>
              </a: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lenses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9" name="Connecteur droit avec flèche 858"/>
            <p:cNvCxnSpPr/>
            <p:nvPr/>
          </p:nvCxnSpPr>
          <p:spPr>
            <a:xfrm>
              <a:off x="1341615" y="2709220"/>
              <a:ext cx="226921" cy="261722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Connecteur droit avec flèche 860"/>
            <p:cNvCxnSpPr/>
            <p:nvPr/>
          </p:nvCxnSpPr>
          <p:spPr>
            <a:xfrm>
              <a:off x="1417925" y="1990545"/>
              <a:ext cx="734137" cy="643217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Groupe 488"/>
          <p:cNvGrpSpPr/>
          <p:nvPr/>
        </p:nvGrpSpPr>
        <p:grpSpPr>
          <a:xfrm>
            <a:off x="2580329" y="1246806"/>
            <a:ext cx="4742614" cy="4827081"/>
            <a:chOff x="2580329" y="1246806"/>
            <a:chExt cx="4742614" cy="4827081"/>
          </a:xfrm>
        </p:grpSpPr>
        <p:graphicFrame>
          <p:nvGraphicFramePr>
            <p:cNvPr id="4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6217172"/>
                </p:ext>
              </p:extLst>
            </p:nvPr>
          </p:nvGraphicFramePr>
          <p:xfrm>
            <a:off x="2696675" y="4253942"/>
            <a:ext cx="3619936" cy="1794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Connecteur droit 6"/>
            <p:cNvCxnSpPr/>
            <p:nvPr/>
          </p:nvCxnSpPr>
          <p:spPr>
            <a:xfrm flipV="1">
              <a:off x="3108305" y="4780037"/>
              <a:ext cx="0" cy="975540"/>
            </a:xfrm>
            <a:prstGeom prst="line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079587" y="5395536"/>
              <a:ext cx="3090039" cy="0"/>
            </a:xfrm>
            <a:prstGeom prst="line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776602" y="4791514"/>
              <a:ext cx="762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629969" y="5766110"/>
              <a:ext cx="2475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00FF"/>
                  </a:solidFill>
                </a:rPr>
                <a:t>RF voltage for </a:t>
              </a:r>
              <a:r>
                <a:rPr lang="fr-FR" sz="1400" b="1" dirty="0" err="1" smtClean="0">
                  <a:solidFill>
                    <a:srgbClr val="0000FF"/>
                  </a:solidFill>
                </a:rPr>
                <a:t>trapping</a:t>
              </a:r>
              <a:endParaRPr lang="fr-FR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580329" y="2839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073157" y="284485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558866" y="283570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051694" y="284063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548196" y="284412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041024" y="284906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526733" y="2839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019561" y="284485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580329" y="341597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3073157" y="3420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3558866" y="341176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051694" y="341670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548196" y="342019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5041024" y="342512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526733" y="341597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019561" y="3420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V</a:t>
              </a:r>
              <a:r>
                <a:rPr lang="fr-FR" sz="800" b="1" dirty="0" smtClean="0">
                  <a:solidFill>
                    <a:srgbClr val="0000FF"/>
                  </a:solidFill>
                </a:rPr>
                <a:t>RF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874" name="ZoneTexte 873"/>
            <p:cNvSpPr txBox="1"/>
            <p:nvPr/>
          </p:nvSpPr>
          <p:spPr>
            <a:xfrm>
              <a:off x="4030914" y="1246806"/>
              <a:ext cx="32920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fr-FR" sz="1400" b="1" dirty="0" err="1" smtClean="0">
                  <a:solidFill>
                    <a:srgbClr val="4040FF"/>
                  </a:solidFill>
                </a:rPr>
                <a:t>Trapping</a:t>
              </a:r>
              <a:r>
                <a:rPr lang="fr-FR" sz="1400" b="1" dirty="0" smtClean="0">
                  <a:solidFill>
                    <a:srgbClr val="4040FF"/>
                  </a:solidFill>
                </a:rPr>
                <a:t>: radial RF </a:t>
              </a:r>
              <a:r>
                <a:rPr lang="fr-FR" sz="1400" b="1" dirty="0" err="1" smtClean="0">
                  <a:solidFill>
                    <a:srgbClr val="4040FF"/>
                  </a:solidFill>
                </a:rPr>
                <a:t>electric</a:t>
              </a:r>
              <a:r>
                <a:rPr lang="fr-FR" sz="1400" b="1" dirty="0" smtClean="0">
                  <a:solidFill>
                    <a:srgbClr val="4040FF"/>
                  </a:solidFill>
                </a:rPr>
                <a:t> </a:t>
              </a:r>
              <a:r>
                <a:rPr lang="fr-FR" sz="1400" b="1" dirty="0" err="1" smtClean="0">
                  <a:solidFill>
                    <a:srgbClr val="4040FF"/>
                  </a:solidFill>
                </a:rPr>
                <a:t>field</a:t>
              </a:r>
              <a:endParaRPr lang="fr-FR" sz="1400" b="1" dirty="0">
                <a:solidFill>
                  <a:srgbClr val="4040FF"/>
                </a:solidFill>
              </a:endParaRPr>
            </a:p>
          </p:txBody>
        </p:sp>
      </p:grpSp>
      <p:grpSp>
        <p:nvGrpSpPr>
          <p:cNvPr id="490" name="Groupe 489"/>
          <p:cNvGrpSpPr/>
          <p:nvPr/>
        </p:nvGrpSpPr>
        <p:grpSpPr>
          <a:xfrm>
            <a:off x="2776602" y="1487139"/>
            <a:ext cx="4184385" cy="3800598"/>
            <a:chOff x="2776602" y="1487139"/>
            <a:chExt cx="4184385" cy="380059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3104671" y="5071713"/>
              <a:ext cx="2922723" cy="21602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76602" y="4925648"/>
              <a:ext cx="762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345454" y="4645529"/>
              <a:ext cx="2564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50"/>
                  </a:solidFill>
                </a:rPr>
                <a:t>DC </a:t>
              </a:r>
              <a:r>
                <a:rPr lang="fr-FR" sz="1400" b="1" dirty="0" err="1" smtClean="0">
                  <a:solidFill>
                    <a:srgbClr val="00B050"/>
                  </a:solidFill>
                </a:rPr>
                <a:t>potential</a:t>
              </a:r>
              <a:r>
                <a:rPr lang="fr-FR" sz="1400" b="1" dirty="0" smtClean="0">
                  <a:solidFill>
                    <a:srgbClr val="00B050"/>
                  </a:solidFill>
                </a:rPr>
                <a:t> for ion </a:t>
              </a:r>
              <a:r>
                <a:rPr lang="fr-FR" sz="1400" b="1" dirty="0" err="1" smtClean="0">
                  <a:solidFill>
                    <a:srgbClr val="00B050"/>
                  </a:solidFill>
                </a:rPr>
                <a:t>guiding</a:t>
              </a:r>
              <a:endParaRPr lang="fr-FR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803623" y="2839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296451" y="284485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782160" y="283570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274988" y="284063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771490" y="284412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264318" y="284906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750027" y="2839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242855" y="284485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803623" y="341597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3296451" y="3420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782160" y="341176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274988" y="3416702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771490" y="3420190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5264318" y="3425126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750027" y="3415978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242855" y="3420914"/>
              <a:ext cx="259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+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V</a:t>
              </a:r>
              <a:r>
                <a:rPr lang="fr-FR" sz="800" b="1" dirty="0" smtClean="0">
                  <a:solidFill>
                    <a:srgbClr val="00B050"/>
                  </a:solidFill>
                </a:rPr>
                <a:t>DC</a:t>
              </a:r>
              <a:endParaRPr lang="fr-FR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875" name="ZoneTexte 874"/>
            <p:cNvSpPr txBox="1"/>
            <p:nvPr/>
          </p:nvSpPr>
          <p:spPr>
            <a:xfrm>
              <a:off x="4030165" y="1487139"/>
              <a:ext cx="293082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fr-FR" sz="1400" b="1" dirty="0" err="1" smtClean="0">
                  <a:solidFill>
                    <a:srgbClr val="00B050"/>
                  </a:solidFill>
                </a:rPr>
                <a:t>Guiding</a:t>
              </a:r>
              <a:r>
                <a:rPr lang="fr-FR" sz="1400" b="1" dirty="0" smtClean="0">
                  <a:solidFill>
                    <a:srgbClr val="00B050"/>
                  </a:solidFill>
                </a:rPr>
                <a:t>: axial DC </a:t>
              </a:r>
              <a:r>
                <a:rPr lang="fr-FR" sz="1400" b="1" dirty="0" err="1" smtClean="0">
                  <a:solidFill>
                    <a:srgbClr val="00B050"/>
                  </a:solidFill>
                </a:rPr>
                <a:t>electric</a:t>
              </a:r>
              <a:r>
                <a:rPr lang="fr-FR" sz="1400" b="1" dirty="0" smtClean="0">
                  <a:solidFill>
                    <a:srgbClr val="00B050"/>
                  </a:solidFill>
                </a:rPr>
                <a:t> </a:t>
              </a:r>
              <a:r>
                <a:rPr lang="fr-FR" sz="1400" b="1" dirty="0" err="1" smtClean="0">
                  <a:solidFill>
                    <a:srgbClr val="00B050"/>
                  </a:solidFill>
                </a:rPr>
                <a:t>field</a:t>
              </a:r>
              <a:endParaRPr lang="fr-FR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85" name="Groupe 484"/>
          <p:cNvGrpSpPr/>
          <p:nvPr/>
        </p:nvGrpSpPr>
        <p:grpSpPr>
          <a:xfrm>
            <a:off x="876731" y="797858"/>
            <a:ext cx="3070678" cy="904725"/>
            <a:chOff x="876731" y="797858"/>
            <a:chExt cx="3070678" cy="904725"/>
          </a:xfrm>
        </p:grpSpPr>
        <p:sp>
          <p:nvSpPr>
            <p:cNvPr id="878" name="ZoneTexte 877"/>
            <p:cNvSpPr txBox="1"/>
            <p:nvPr/>
          </p:nvSpPr>
          <p:spPr>
            <a:xfrm>
              <a:off x="876731" y="1092918"/>
              <a:ext cx="2899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 </a:t>
              </a:r>
              <a:r>
                <a:rPr lang="en-US" sz="1400" b="1" dirty="0"/>
                <a:t>simultaneous actions on the </a:t>
              </a:r>
              <a:r>
                <a:rPr lang="en-US" sz="1400" b="1" dirty="0" smtClean="0"/>
                <a:t>beam:</a:t>
              </a:r>
              <a:endParaRPr lang="fr-FR" sz="1400" b="1" dirty="0"/>
            </a:p>
          </p:txBody>
        </p:sp>
        <p:sp>
          <p:nvSpPr>
            <p:cNvPr id="880" name="Accolade fermante 879"/>
            <p:cNvSpPr/>
            <p:nvPr/>
          </p:nvSpPr>
          <p:spPr>
            <a:xfrm rot="10800000">
              <a:off x="3746579" y="797858"/>
              <a:ext cx="200830" cy="90472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82" name="ZoneTexte 881"/>
          <p:cNvSpPr txBox="1"/>
          <p:nvPr/>
        </p:nvSpPr>
        <p:spPr>
          <a:xfrm>
            <a:off x="1781056" y="116632"/>
            <a:ext cx="49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Ion </a:t>
            </a:r>
            <a:r>
              <a:rPr lang="fr-FR" sz="2000" b="1" i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cooling</a:t>
            </a:r>
            <a:r>
              <a:rPr lang="fr-FR" sz="2000" b="1" i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principle</a:t>
            </a:r>
            <a:endParaRPr lang="fr-FR" sz="2000" b="1" i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96" name="Groupe 495"/>
          <p:cNvGrpSpPr/>
          <p:nvPr/>
        </p:nvGrpSpPr>
        <p:grpSpPr>
          <a:xfrm>
            <a:off x="440675" y="797858"/>
            <a:ext cx="6639137" cy="5614583"/>
            <a:chOff x="440675" y="797858"/>
            <a:chExt cx="6639137" cy="5614583"/>
          </a:xfrm>
        </p:grpSpPr>
        <p:grpSp>
          <p:nvGrpSpPr>
            <p:cNvPr id="486" name="Groupe 485"/>
            <p:cNvGrpSpPr/>
            <p:nvPr/>
          </p:nvGrpSpPr>
          <p:grpSpPr>
            <a:xfrm>
              <a:off x="1996128" y="797858"/>
              <a:ext cx="5083684" cy="5614583"/>
              <a:chOff x="1996128" y="797858"/>
              <a:chExt cx="5083684" cy="5614583"/>
            </a:xfrm>
          </p:grpSpPr>
          <p:sp>
            <p:nvSpPr>
              <p:cNvPr id="871" name="Rectangle 870"/>
              <p:cNvSpPr/>
              <p:nvPr/>
            </p:nvSpPr>
            <p:spPr>
              <a:xfrm>
                <a:off x="1996128" y="1882048"/>
                <a:ext cx="5083684" cy="4530393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2" name="ZoneTexte 871"/>
              <p:cNvSpPr txBox="1"/>
              <p:nvPr/>
            </p:nvSpPr>
            <p:spPr>
              <a:xfrm>
                <a:off x="2832376" y="6073887"/>
                <a:ext cx="37067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 smtClean="0">
                    <a:solidFill>
                      <a:srgbClr val="7030A0"/>
                    </a:solidFill>
                  </a:rPr>
                  <a:t>Deceleration</a:t>
                </a:r>
                <a:r>
                  <a:rPr lang="fr-FR" sz="1600" b="1" dirty="0" smtClean="0">
                    <a:solidFill>
                      <a:srgbClr val="7030A0"/>
                    </a:solidFill>
                  </a:rPr>
                  <a:t> voltage: HV≈60kV-100V</a:t>
                </a:r>
                <a:endParaRPr lang="fr-FR" sz="1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77" name="ZoneTexte 876"/>
              <p:cNvSpPr txBox="1"/>
              <p:nvPr/>
            </p:nvSpPr>
            <p:spPr>
              <a:xfrm>
                <a:off x="4038239" y="797858"/>
                <a:ext cx="30321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fr-FR" sz="1400" b="1" dirty="0" smtClean="0">
                    <a:solidFill>
                      <a:srgbClr val="7030A0"/>
                    </a:solidFill>
                  </a:rPr>
                  <a:t>Ion </a:t>
                </a:r>
                <a:r>
                  <a:rPr lang="fr-FR" sz="1400" b="1" dirty="0" err="1" smtClean="0">
                    <a:solidFill>
                      <a:srgbClr val="7030A0"/>
                    </a:solidFill>
                  </a:rPr>
                  <a:t>deceleration</a:t>
                </a:r>
                <a:r>
                  <a:rPr lang="fr-FR" sz="1400" b="1" dirty="0" smtClean="0">
                    <a:solidFill>
                      <a:srgbClr val="7030A0"/>
                    </a:solidFill>
                  </a:rPr>
                  <a:t> @ E=100eV</a:t>
                </a:r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606" name="ZoneTexte 605"/>
            <p:cNvSpPr txBox="1"/>
            <p:nvPr/>
          </p:nvSpPr>
          <p:spPr>
            <a:xfrm>
              <a:off x="440675" y="5306274"/>
              <a:ext cx="1280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7030A0"/>
                  </a:solidFill>
                </a:rPr>
                <a:t>High voltage</a:t>
              </a:r>
            </a:p>
            <a:p>
              <a:pPr algn="ctr"/>
              <a:r>
                <a:rPr lang="fr-FR" sz="1600" b="1" dirty="0" err="1" smtClean="0">
                  <a:solidFill>
                    <a:srgbClr val="7030A0"/>
                  </a:solidFill>
                </a:rPr>
                <a:t>platform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494" name="Connecteur droit avec flèche 493"/>
            <p:cNvCxnSpPr/>
            <p:nvPr/>
          </p:nvCxnSpPr>
          <p:spPr>
            <a:xfrm flipH="1">
              <a:off x="1563985" y="5625244"/>
              <a:ext cx="644356" cy="74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oupe 496"/>
          <p:cNvGrpSpPr/>
          <p:nvPr/>
        </p:nvGrpSpPr>
        <p:grpSpPr>
          <a:xfrm>
            <a:off x="2542610" y="2488072"/>
            <a:ext cx="6526858" cy="2117411"/>
            <a:chOff x="2542610" y="2488072"/>
            <a:chExt cx="6526858" cy="2117411"/>
          </a:xfrm>
        </p:grpSpPr>
        <p:pic>
          <p:nvPicPr>
            <p:cNvPr id="611" name="Imag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943" y="2493777"/>
              <a:ext cx="1914525" cy="174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2" name="ZoneTexte 611"/>
            <p:cNvSpPr txBox="1"/>
            <p:nvPr/>
          </p:nvSpPr>
          <p:spPr>
            <a:xfrm>
              <a:off x="7389319" y="4143818"/>
              <a:ext cx="137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 Black" panose="020B0A04020102020204" pitchFamily="34" charset="0"/>
                </a:rPr>
                <a:t>Quadrupolar</a:t>
              </a:r>
              <a:r>
                <a:rPr lang="fr-FR" sz="1200" b="1" dirty="0" smtClean="0">
                  <a:latin typeface="Arial Black" panose="020B0A04020102020204" pitchFamily="34" charset="0"/>
                </a:rPr>
                <a:t> Structure </a:t>
              </a:r>
              <a:endParaRPr lang="fr-FR" sz="1200" b="1" dirty="0">
                <a:latin typeface="Arial Black" panose="020B0A04020102020204" pitchFamily="34" charset="0"/>
              </a:endParaRPr>
            </a:p>
          </p:txBody>
        </p:sp>
        <p:grpSp>
          <p:nvGrpSpPr>
            <p:cNvPr id="482" name="Groupe 481"/>
            <p:cNvGrpSpPr/>
            <p:nvPr/>
          </p:nvGrpSpPr>
          <p:grpSpPr>
            <a:xfrm>
              <a:off x="2542610" y="2488072"/>
              <a:ext cx="4040053" cy="1978912"/>
              <a:chOff x="2542610" y="2488072"/>
              <a:chExt cx="4040053" cy="1978912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2542610" y="2488072"/>
                <a:ext cx="4040053" cy="1441834"/>
                <a:chOff x="2542610" y="2488072"/>
                <a:chExt cx="4040053" cy="1441834"/>
              </a:xfrm>
            </p:grpSpPr>
            <p:grpSp>
              <p:nvGrpSpPr>
                <p:cNvPr id="50" name="Groupe 49"/>
                <p:cNvGrpSpPr/>
                <p:nvPr/>
              </p:nvGrpSpPr>
              <p:grpSpPr>
                <a:xfrm>
                  <a:off x="2542610" y="2488072"/>
                  <a:ext cx="4040053" cy="1441834"/>
                  <a:chOff x="2555078" y="1987166"/>
                  <a:chExt cx="4040053" cy="1441834"/>
                </a:xfrm>
              </p:grpSpPr>
              <p:grpSp>
                <p:nvGrpSpPr>
                  <p:cNvPr id="24" name="Groupe 23"/>
                  <p:cNvGrpSpPr/>
                  <p:nvPr/>
                </p:nvGrpSpPr>
                <p:grpSpPr>
                  <a:xfrm>
                    <a:off x="2607587" y="2348880"/>
                    <a:ext cx="3928826" cy="144016"/>
                    <a:chOff x="2483768" y="2420888"/>
                    <a:chExt cx="3928826" cy="144016"/>
                  </a:xfrm>
                </p:grpSpPr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2483768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2974784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3465800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956816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449100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4939546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430562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5921578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2607238" y="2924944"/>
                    <a:ext cx="3928826" cy="144016"/>
                    <a:chOff x="2483768" y="2420888"/>
                    <a:chExt cx="3928826" cy="144016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2483768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2974784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3465800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3956816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4449100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4939546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5430562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5921578" y="2420888"/>
                      <a:ext cx="491016" cy="14401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5" name="Connecteur droit 34"/>
                  <p:cNvCxnSpPr/>
                  <p:nvPr/>
                </p:nvCxnSpPr>
                <p:spPr>
                  <a:xfrm flipV="1">
                    <a:off x="2555776" y="1987166"/>
                    <a:ext cx="1861654" cy="1674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/>
                  <p:cNvCxnSpPr/>
                  <p:nvPr/>
                </p:nvCxnSpPr>
                <p:spPr>
                  <a:xfrm>
                    <a:off x="2555776" y="1988840"/>
                    <a:ext cx="1190" cy="62591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/>
                  <p:cNvCxnSpPr/>
                  <p:nvPr/>
                </p:nvCxnSpPr>
                <p:spPr>
                  <a:xfrm>
                    <a:off x="2555078" y="2807314"/>
                    <a:ext cx="1888" cy="616835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/>
                  <p:cNvCxnSpPr/>
                  <p:nvPr/>
                </p:nvCxnSpPr>
                <p:spPr>
                  <a:xfrm>
                    <a:off x="2555078" y="3429000"/>
                    <a:ext cx="4032448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droit 43"/>
                  <p:cNvCxnSpPr/>
                  <p:nvPr/>
                </p:nvCxnSpPr>
                <p:spPr>
                  <a:xfrm>
                    <a:off x="6593941" y="1987166"/>
                    <a:ext cx="1190" cy="670647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/>
                  <p:cNvCxnSpPr/>
                  <p:nvPr/>
                </p:nvCxnSpPr>
                <p:spPr>
                  <a:xfrm>
                    <a:off x="6593941" y="2750526"/>
                    <a:ext cx="0" cy="678474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Connecteur droit 84"/>
                <p:cNvCxnSpPr/>
                <p:nvPr/>
              </p:nvCxnSpPr>
              <p:spPr>
                <a:xfrm flipV="1">
                  <a:off x="4719819" y="2489746"/>
                  <a:ext cx="1861654" cy="167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ZoneTexte 10"/>
              <p:cNvSpPr txBox="1">
                <a:spLocks/>
              </p:cNvSpPr>
              <p:nvPr/>
            </p:nvSpPr>
            <p:spPr bwMode="auto">
              <a:xfrm>
                <a:off x="3012989" y="4282318"/>
                <a:ext cx="318919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dirty="0" err="1" smtClean="0">
                    <a:ln>
                      <a:noFill/>
                    </a:ln>
                    <a:effectLst/>
                    <a:latin typeface="Arial Black" panose="020B0A04020102020204" pitchFamily="34" charset="0"/>
                    <a:ea typeface="Times New Roman" pitchFamily="18" charset="0"/>
                    <a:cs typeface="Times New Roman" pitchFamily="18" charset="0"/>
                  </a:rPr>
                  <a:t>Quadrupole</a:t>
                </a:r>
                <a:r>
                  <a:rPr kumimoji="0" lang="fr-FR" sz="1200" b="1" i="0" u="none" strike="noStrike" cap="none" normalizeH="0" baseline="0" dirty="0" smtClean="0">
                    <a:ln>
                      <a:noFill/>
                    </a:ln>
                    <a:effectLst/>
                    <a:latin typeface="Arial Black" panose="020B0A04020102020204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200" b="1" i="0" u="none" strike="noStrike" cap="none" normalizeH="0" baseline="0" dirty="0" err="1" smtClean="0">
                    <a:ln>
                      <a:noFill/>
                    </a:ln>
                    <a:effectLst/>
                    <a:latin typeface="Arial Black" panose="020B0A04020102020204" pitchFamily="34" charset="0"/>
                    <a:ea typeface="Times New Roman" pitchFamily="18" charset="0"/>
                    <a:cs typeface="Times New Roman" pitchFamily="18" charset="0"/>
                  </a:rPr>
                  <a:t>vaccum</a:t>
                </a:r>
                <a:r>
                  <a:rPr kumimoji="0" lang="fr-FR" sz="1200" b="1" i="0" u="none" strike="noStrike" cap="none" normalizeH="0" baseline="0" dirty="0" smtClean="0">
                    <a:ln>
                      <a:noFill/>
                    </a:ln>
                    <a:effectLst/>
                    <a:latin typeface="Arial Black" panose="020B0A04020102020204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200" b="1" i="0" u="none" strike="noStrike" cap="none" normalizeH="0" baseline="0" dirty="0" err="1" smtClean="0">
                    <a:ln>
                      <a:noFill/>
                    </a:ln>
                    <a:effectLst/>
                    <a:latin typeface="Arial Black" panose="020B0A04020102020204" pitchFamily="34" charset="0"/>
                    <a:ea typeface="Times New Roman" pitchFamily="18" charset="0"/>
                    <a:cs typeface="Times New Roman" pitchFamily="18" charset="0"/>
                  </a:rPr>
                  <a:t>chamber</a:t>
                </a:r>
                <a:endParaRPr kumimoji="0" lang="fr-FR" sz="1600" b="0" i="0" u="none" strike="noStrike" cap="none" normalizeH="0" baseline="0" dirty="0" smtClean="0">
                  <a:ln>
                    <a:noFill/>
                  </a:ln>
                  <a:effectLst/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  <p:sp>
            <p:nvSpPr>
              <p:cNvPr id="123" name="Accolade fermante 122"/>
              <p:cNvSpPr/>
              <p:nvPr/>
            </p:nvSpPr>
            <p:spPr>
              <a:xfrm rot="5400000">
                <a:off x="4414430" y="2121690"/>
                <a:ext cx="290696" cy="403056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90" name="ZoneTexte 589"/>
          <p:cNvSpPr txBox="1"/>
          <p:nvPr/>
        </p:nvSpPr>
        <p:spPr>
          <a:xfrm>
            <a:off x="173643" y="759431"/>
            <a:ext cx="403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fr-FR" sz="1600" b="1" dirty="0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 err="1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b="1" dirty="0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fr-FR" sz="1600" b="1" dirty="0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40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fr-FR" sz="1600" b="1" u="sng" dirty="0">
              <a:solidFill>
                <a:srgbClr val="40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6575058" y="1800974"/>
            <a:ext cx="2533444" cy="2998443"/>
            <a:chOff x="6575058" y="1800974"/>
            <a:chExt cx="2533444" cy="2998443"/>
          </a:xfrm>
        </p:grpSpPr>
        <p:grpSp>
          <p:nvGrpSpPr>
            <p:cNvPr id="37" name="Groupe 36"/>
            <p:cNvGrpSpPr/>
            <p:nvPr/>
          </p:nvGrpSpPr>
          <p:grpSpPr>
            <a:xfrm>
              <a:off x="6575058" y="2256503"/>
              <a:ext cx="2533444" cy="2542914"/>
              <a:chOff x="6575058" y="2256503"/>
              <a:chExt cx="2533444" cy="254291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223831" y="2256503"/>
                <a:ext cx="1884671" cy="2542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84" name="Groupe 483"/>
              <p:cNvGrpSpPr/>
              <p:nvPr/>
            </p:nvGrpSpPr>
            <p:grpSpPr>
              <a:xfrm>
                <a:off x="6575058" y="2646398"/>
                <a:ext cx="1451864" cy="1872044"/>
                <a:chOff x="6575058" y="2646398"/>
                <a:chExt cx="1451864" cy="1872044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6668428" y="2647122"/>
                  <a:ext cx="72008" cy="49069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799311" y="2647122"/>
                  <a:ext cx="68952" cy="49069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938852" y="2646398"/>
                  <a:ext cx="68952" cy="49142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665372" y="3281834"/>
                  <a:ext cx="72008" cy="51392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6796255" y="3281834"/>
                  <a:ext cx="72008" cy="51392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935796" y="3281834"/>
                  <a:ext cx="72008" cy="51320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 rot="10800000">
                  <a:off x="7223831" y="2968981"/>
                  <a:ext cx="648072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 rot="10800000">
                  <a:off x="7223828" y="3395369"/>
                  <a:ext cx="648072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 rot="5400000">
                  <a:off x="7175518" y="3043788"/>
                  <a:ext cx="14234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 rot="5400000">
                  <a:off x="7177148" y="3328516"/>
                  <a:ext cx="139079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855" name="Groupe 854"/>
                <p:cNvGrpSpPr/>
                <p:nvPr/>
              </p:nvGrpSpPr>
              <p:grpSpPr>
                <a:xfrm>
                  <a:off x="6575058" y="3988511"/>
                  <a:ext cx="1451864" cy="529931"/>
                  <a:chOff x="6587526" y="3487605"/>
                  <a:chExt cx="1451864" cy="529931"/>
                </a:xfrm>
              </p:grpSpPr>
              <p:sp>
                <p:nvSpPr>
                  <p:cNvPr id="121" name="Accolade fermante 120"/>
                  <p:cNvSpPr/>
                  <p:nvPr/>
                </p:nvSpPr>
                <p:spPr>
                  <a:xfrm rot="5400000">
                    <a:off x="7190064" y="2973739"/>
                    <a:ext cx="290696" cy="1318428"/>
                  </a:xfrm>
                  <a:prstGeom prst="rightBrac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ZoneTexte 10"/>
                  <p:cNvSpPr txBox="1">
                    <a:spLocks/>
                  </p:cNvSpPr>
                  <p:nvPr/>
                </p:nvSpPr>
                <p:spPr bwMode="auto">
                  <a:xfrm>
                    <a:off x="6587526" y="3802092"/>
                    <a:ext cx="145186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 Black" panose="020B0A04020102020204" pitchFamily="34" charset="0"/>
                        <a:ea typeface="Times New Roman" pitchFamily="18" charset="0"/>
                        <a:cs typeface="Times New Roman" pitchFamily="18" charset="0"/>
                      </a:rPr>
                      <a:t>Extraction</a:t>
                    </a:r>
                    <a:r>
                      <a: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 Black" panose="020B0A04020102020204" pitchFamily="34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fr-FR" sz="14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 Black" panose="020B0A04020102020204" pitchFamily="34" charset="0"/>
                        <a:ea typeface="Times New Roman" pitchFamily="18" charset="0"/>
                        <a:cs typeface="Times New Roman" pitchFamily="18" charset="0"/>
                      </a:rPr>
                      <a:t>cell</a:t>
                    </a:r>
                    <a:endParaRPr kumimoji="0" lang="fr-FR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Arial Black" panose="020B0A04020102020204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1" name="Groupe 140"/>
                <p:cNvGrpSpPr/>
                <p:nvPr/>
              </p:nvGrpSpPr>
              <p:grpSpPr>
                <a:xfrm>
                  <a:off x="7406879" y="3395741"/>
                  <a:ext cx="282878" cy="269688"/>
                  <a:chOff x="7313458" y="4716846"/>
                  <a:chExt cx="282878" cy="269688"/>
                </a:xfrm>
              </p:grpSpPr>
              <p:cxnSp>
                <p:nvCxnSpPr>
                  <p:cNvPr id="142" name="Connecteur droit 141"/>
                  <p:cNvCxnSpPr/>
                  <p:nvPr/>
                </p:nvCxnSpPr>
                <p:spPr>
                  <a:xfrm>
                    <a:off x="7313458" y="4862293"/>
                    <a:ext cx="282878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necteur droit 142"/>
                  <p:cNvCxnSpPr/>
                  <p:nvPr/>
                </p:nvCxnSpPr>
                <p:spPr>
                  <a:xfrm>
                    <a:off x="7362969" y="4925831"/>
                    <a:ext cx="183856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necteur droit 143"/>
                  <p:cNvCxnSpPr/>
                  <p:nvPr/>
                </p:nvCxnSpPr>
                <p:spPr>
                  <a:xfrm>
                    <a:off x="7430118" y="4986534"/>
                    <a:ext cx="49558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necteur droit 144"/>
                  <p:cNvCxnSpPr/>
                  <p:nvPr/>
                </p:nvCxnSpPr>
                <p:spPr>
                  <a:xfrm flipV="1">
                    <a:off x="7454100" y="4716846"/>
                    <a:ext cx="0" cy="14199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01" name="ZoneTexte 10"/>
            <p:cNvSpPr txBox="1">
              <a:spLocks/>
            </p:cNvSpPr>
            <p:nvPr/>
          </p:nvSpPr>
          <p:spPr bwMode="auto">
            <a:xfrm>
              <a:off x="7303723" y="1800974"/>
              <a:ext cx="142987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Extraction </a:t>
              </a: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lens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ZoneTexte 10"/>
            <p:cNvSpPr txBox="1">
              <a:spLocks/>
            </p:cNvSpPr>
            <p:nvPr/>
          </p:nvSpPr>
          <p:spPr bwMode="auto">
            <a:xfrm>
              <a:off x="7515812" y="2312153"/>
              <a:ext cx="142987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Grounded</a:t>
              </a:r>
              <a:r>
                <a:rPr lang="fr-FR" sz="1400" b="1" dirty="0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extraction </a:t>
              </a:r>
              <a:r>
                <a:rPr lang="fr-FR" sz="1400" b="1" dirty="0" err="1" smtClean="0">
                  <a:solidFill>
                    <a:srgbClr val="92D050"/>
                  </a:solidFill>
                  <a:latin typeface="Calibri" pitchFamily="34" charset="0"/>
                  <a:cs typeface="Times New Roman" pitchFamily="18" charset="0"/>
                </a:rPr>
                <a:t>lenses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3" name="Connecteur droit avec flèche 602"/>
            <p:cNvCxnSpPr>
              <a:endCxn id="97" idx="0"/>
            </p:cNvCxnSpPr>
            <p:nvPr/>
          </p:nvCxnSpPr>
          <p:spPr>
            <a:xfrm flipH="1">
              <a:off x="6833787" y="1989346"/>
              <a:ext cx="622603" cy="657776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cteur droit avec flèche 606"/>
            <p:cNvCxnSpPr/>
            <p:nvPr/>
          </p:nvCxnSpPr>
          <p:spPr>
            <a:xfrm flipH="1">
              <a:off x="7547521" y="2709220"/>
              <a:ext cx="195847" cy="24459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e 491"/>
          <p:cNvGrpSpPr/>
          <p:nvPr/>
        </p:nvGrpSpPr>
        <p:grpSpPr>
          <a:xfrm>
            <a:off x="2535830" y="2554789"/>
            <a:ext cx="6561674" cy="1178113"/>
            <a:chOff x="2535830" y="2554789"/>
            <a:chExt cx="6561674" cy="1178113"/>
          </a:xfrm>
        </p:grpSpPr>
        <p:grpSp>
          <p:nvGrpSpPr>
            <p:cNvPr id="491" name="Groupe 490"/>
            <p:cNvGrpSpPr/>
            <p:nvPr/>
          </p:nvGrpSpPr>
          <p:grpSpPr>
            <a:xfrm>
              <a:off x="2535830" y="3042055"/>
              <a:ext cx="6561674" cy="690847"/>
              <a:chOff x="2535830" y="3042055"/>
              <a:chExt cx="6561674" cy="690847"/>
            </a:xfrm>
          </p:grpSpPr>
          <p:sp>
            <p:nvSpPr>
              <p:cNvPr id="445" name="Ellipse 444"/>
              <p:cNvSpPr/>
              <p:nvPr/>
            </p:nvSpPr>
            <p:spPr>
              <a:xfrm>
                <a:off x="2667215" y="333586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6470605" y="319162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0" name="Ellipse 449"/>
              <p:cNvSpPr/>
              <p:nvPr/>
            </p:nvSpPr>
            <p:spPr>
              <a:xfrm>
                <a:off x="6484804" y="319093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6436546" y="319047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4" name="Ellipse 453"/>
              <p:cNvSpPr/>
              <p:nvPr/>
            </p:nvSpPr>
            <p:spPr>
              <a:xfrm>
                <a:off x="6382707" y="3188799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6505945" y="319458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8" name="Ellipse 457"/>
              <p:cNvSpPr/>
              <p:nvPr/>
            </p:nvSpPr>
            <p:spPr>
              <a:xfrm>
                <a:off x="6362821" y="3190659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0" name="Ellipse 459"/>
              <p:cNvSpPr/>
              <p:nvPr/>
            </p:nvSpPr>
            <p:spPr>
              <a:xfrm>
                <a:off x="6418546" y="31924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6398821" y="318884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6448804" y="319169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3" name="Ellipse 472"/>
              <p:cNvSpPr/>
              <p:nvPr/>
            </p:nvSpPr>
            <p:spPr>
              <a:xfrm>
                <a:off x="6541052" y="318719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78" name="Groupe 477"/>
              <p:cNvGrpSpPr/>
              <p:nvPr/>
            </p:nvGrpSpPr>
            <p:grpSpPr>
              <a:xfrm>
                <a:off x="2535830" y="3042055"/>
                <a:ext cx="6561674" cy="690847"/>
                <a:chOff x="2535830" y="3042055"/>
                <a:chExt cx="6561674" cy="690847"/>
              </a:xfrm>
            </p:grpSpPr>
            <p:sp>
              <p:nvSpPr>
                <p:cNvPr id="113" name="ZoneTexte 112"/>
                <p:cNvSpPr txBox="1"/>
                <p:nvPr/>
              </p:nvSpPr>
              <p:spPr>
                <a:xfrm>
                  <a:off x="7743367" y="3302015"/>
                  <a:ext cx="135413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rgbClr val="FF0000"/>
                      </a:solidFill>
                    </a:rPr>
                    <a:t>E=59,9keV</a:t>
                  </a:r>
                </a:p>
                <a:p>
                  <a:pPr algn="ctr"/>
                  <a:r>
                    <a:rPr lang="el-GR" sz="1400" b="1" dirty="0">
                      <a:solidFill>
                        <a:srgbClr val="FF0000"/>
                      </a:solidFill>
                    </a:rPr>
                    <a:t>ε</a:t>
                  </a:r>
                  <a:r>
                    <a:rPr lang="fr-FR" sz="1400" b="1" dirty="0" smtClean="0">
                      <a:solidFill>
                        <a:srgbClr val="FF0000"/>
                      </a:solidFill>
                    </a:rPr>
                    <a:t>&lt;3</a:t>
                  </a:r>
                  <a:r>
                    <a:rPr lang="el-GR" sz="1400" b="1" dirty="0" smtClean="0">
                      <a:solidFill>
                        <a:srgbClr val="FF0000"/>
                      </a:solidFill>
                    </a:rPr>
                    <a:t>π</a:t>
                  </a:r>
                  <a:r>
                    <a:rPr lang="fr-FR" sz="1400" b="1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fr-FR" sz="1400" b="1" dirty="0" err="1" smtClean="0">
                      <a:solidFill>
                        <a:srgbClr val="FF0000"/>
                      </a:solidFill>
                    </a:rPr>
                    <a:t>mm.mrad</a:t>
                  </a:r>
                  <a:endParaRPr lang="fr-FR" sz="1400" b="1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5" name="Connecteur droit avec flèche 114"/>
                <p:cNvCxnSpPr>
                  <a:stCxn id="473" idx="2"/>
                </p:cNvCxnSpPr>
                <p:nvPr/>
              </p:nvCxnSpPr>
              <p:spPr>
                <a:xfrm>
                  <a:off x="6541052" y="3205192"/>
                  <a:ext cx="2404631" cy="129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Ellipse 156"/>
                <p:cNvSpPr/>
                <p:nvPr/>
              </p:nvSpPr>
              <p:spPr>
                <a:xfrm>
                  <a:off x="2611236" y="311981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>
                  <a:off x="2609752" y="327221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2645752" y="3299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Ellipse 159"/>
                <p:cNvSpPr/>
                <p:nvPr/>
              </p:nvSpPr>
              <p:spPr>
                <a:xfrm>
                  <a:off x="2588338" y="316604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1" name="Ellipse 160"/>
                <p:cNvSpPr/>
                <p:nvPr/>
              </p:nvSpPr>
              <p:spPr>
                <a:xfrm>
                  <a:off x="2639506" y="308230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>
                  <a:off x="2671495" y="312271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2591752" y="3227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4" name="Ellipse 163"/>
                <p:cNvSpPr/>
                <p:nvPr/>
              </p:nvSpPr>
              <p:spPr>
                <a:xfrm>
                  <a:off x="2635641" y="317382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5" name="Ellipse 164"/>
                <p:cNvSpPr/>
                <p:nvPr/>
              </p:nvSpPr>
              <p:spPr>
                <a:xfrm>
                  <a:off x="2629236" y="321957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6" name="Ellipse 165"/>
                <p:cNvSpPr/>
                <p:nvPr/>
              </p:nvSpPr>
              <p:spPr>
                <a:xfrm>
                  <a:off x="2692303" y="316615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2692878" y="3209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2663752" y="324775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2745293" y="3152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>
                  <a:off x="2823538" y="32156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2829856" y="31636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>
                  <a:off x="2803019" y="30780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2727293" y="31886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>
                  <a:off x="2768082" y="3116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2783675" y="3152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>
                  <a:off x="2855745" y="3092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Ellipse 176"/>
                <p:cNvSpPr/>
                <p:nvPr/>
              </p:nvSpPr>
              <p:spPr>
                <a:xfrm>
                  <a:off x="2760376" y="32314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Ellipse 177"/>
                <p:cNvSpPr/>
                <p:nvPr/>
              </p:nvSpPr>
              <p:spPr>
                <a:xfrm>
                  <a:off x="2780106" y="31996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9" name="Ellipse 178"/>
                <p:cNvSpPr/>
                <p:nvPr/>
              </p:nvSpPr>
              <p:spPr>
                <a:xfrm>
                  <a:off x="2821019" y="3116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0" name="Ellipse 179"/>
                <p:cNvSpPr/>
                <p:nvPr/>
              </p:nvSpPr>
              <p:spPr>
                <a:xfrm>
                  <a:off x="2796376" y="32674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1" name="Ellipse 180"/>
                <p:cNvSpPr/>
                <p:nvPr/>
              </p:nvSpPr>
              <p:spPr>
                <a:xfrm>
                  <a:off x="2865856" y="313688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2" name="Ellipse 181"/>
                <p:cNvSpPr/>
                <p:nvPr/>
              </p:nvSpPr>
              <p:spPr>
                <a:xfrm>
                  <a:off x="3016254" y="310088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>
                  <a:off x="3060979" y="323483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4" name="Ellipse 183"/>
                <p:cNvSpPr/>
                <p:nvPr/>
              </p:nvSpPr>
              <p:spPr>
                <a:xfrm>
                  <a:off x="3016254" y="3281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>
                  <a:off x="2847856" y="326575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6" name="Ellipse 185"/>
                <p:cNvSpPr/>
                <p:nvPr/>
              </p:nvSpPr>
              <p:spPr>
                <a:xfrm>
                  <a:off x="2822658" y="330639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7" name="Ellipse 186"/>
                <p:cNvSpPr/>
                <p:nvPr/>
              </p:nvSpPr>
              <p:spPr>
                <a:xfrm>
                  <a:off x="2947969" y="31706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8" name="Ellipse 187"/>
                <p:cNvSpPr/>
                <p:nvPr/>
              </p:nvSpPr>
              <p:spPr>
                <a:xfrm>
                  <a:off x="2867552" y="322394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Ellipse 188"/>
                <p:cNvSpPr/>
                <p:nvPr/>
              </p:nvSpPr>
              <p:spPr>
                <a:xfrm>
                  <a:off x="2908467" y="32057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0" name="Ellipse 189"/>
                <p:cNvSpPr/>
                <p:nvPr/>
              </p:nvSpPr>
              <p:spPr>
                <a:xfrm>
                  <a:off x="2873745" y="31860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1" name="Ellipse 190"/>
                <p:cNvSpPr/>
                <p:nvPr/>
              </p:nvSpPr>
              <p:spPr>
                <a:xfrm>
                  <a:off x="2972078" y="324326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2" name="Ellipse 191"/>
                <p:cNvSpPr/>
                <p:nvPr/>
              </p:nvSpPr>
              <p:spPr>
                <a:xfrm>
                  <a:off x="2980254" y="31290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Ellipse 192"/>
                <p:cNvSpPr/>
                <p:nvPr/>
              </p:nvSpPr>
              <p:spPr>
                <a:xfrm>
                  <a:off x="3000486" y="3212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4" name="Ellipse 193"/>
                <p:cNvSpPr/>
                <p:nvPr/>
              </p:nvSpPr>
              <p:spPr>
                <a:xfrm>
                  <a:off x="3182298" y="3167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5" name="Ellipse 194"/>
                <p:cNvSpPr/>
                <p:nvPr/>
              </p:nvSpPr>
              <p:spPr>
                <a:xfrm>
                  <a:off x="3156551" y="32208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Ellipse 195"/>
                <p:cNvSpPr/>
                <p:nvPr/>
              </p:nvSpPr>
              <p:spPr>
                <a:xfrm>
                  <a:off x="2954403" y="32040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Ellipse 196"/>
                <p:cNvSpPr/>
                <p:nvPr/>
              </p:nvSpPr>
              <p:spPr>
                <a:xfrm>
                  <a:off x="2985456" y="31726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Ellipse 197"/>
                <p:cNvSpPr/>
                <p:nvPr/>
              </p:nvSpPr>
              <p:spPr>
                <a:xfrm>
                  <a:off x="3021456" y="314662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9" name="Ellipse 198"/>
                <p:cNvSpPr/>
                <p:nvPr/>
              </p:nvSpPr>
              <p:spPr>
                <a:xfrm>
                  <a:off x="3045820" y="31276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Ellipse 199"/>
                <p:cNvSpPr/>
                <p:nvPr/>
              </p:nvSpPr>
              <p:spPr>
                <a:xfrm>
                  <a:off x="3027572" y="324249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Ellipse 200"/>
                <p:cNvSpPr/>
                <p:nvPr/>
              </p:nvSpPr>
              <p:spPr>
                <a:xfrm>
                  <a:off x="3119372" y="320982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Ellipse 201"/>
                <p:cNvSpPr/>
                <p:nvPr/>
              </p:nvSpPr>
              <p:spPr>
                <a:xfrm>
                  <a:off x="3039456" y="31848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Ellipse 202"/>
                <p:cNvSpPr/>
                <p:nvPr/>
              </p:nvSpPr>
              <p:spPr>
                <a:xfrm>
                  <a:off x="3081490" y="3188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Ellipse 203"/>
                <p:cNvSpPr/>
                <p:nvPr/>
              </p:nvSpPr>
              <p:spPr>
                <a:xfrm>
                  <a:off x="3146275" y="31574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Ellipse 204"/>
                <p:cNvSpPr/>
                <p:nvPr/>
              </p:nvSpPr>
              <p:spPr>
                <a:xfrm>
                  <a:off x="3189703" y="319845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6" name="Ellipse 205"/>
                <p:cNvSpPr/>
                <p:nvPr/>
              </p:nvSpPr>
              <p:spPr>
                <a:xfrm>
                  <a:off x="3787096" y="320099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Ellipse 206"/>
                <p:cNvSpPr/>
                <p:nvPr/>
              </p:nvSpPr>
              <p:spPr>
                <a:xfrm>
                  <a:off x="3601376" y="316232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Ellipse 207"/>
                <p:cNvSpPr/>
                <p:nvPr/>
              </p:nvSpPr>
              <p:spPr>
                <a:xfrm>
                  <a:off x="3788002" y="317108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Ellipse 208"/>
                <p:cNvSpPr/>
                <p:nvPr/>
              </p:nvSpPr>
              <p:spPr>
                <a:xfrm>
                  <a:off x="3171703" y="32420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Ellipse 209"/>
                <p:cNvSpPr/>
                <p:nvPr/>
              </p:nvSpPr>
              <p:spPr>
                <a:xfrm>
                  <a:off x="3172164" y="312271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Ellipse 210"/>
                <p:cNvSpPr/>
                <p:nvPr/>
              </p:nvSpPr>
              <p:spPr>
                <a:xfrm>
                  <a:off x="3823096" y="32066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/>
                <p:cNvSpPr/>
                <p:nvPr/>
              </p:nvSpPr>
              <p:spPr>
                <a:xfrm>
                  <a:off x="3627141" y="316462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/>
                <p:cNvSpPr/>
                <p:nvPr/>
              </p:nvSpPr>
              <p:spPr>
                <a:xfrm>
                  <a:off x="3396748" y="31290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/>
                <p:cNvSpPr/>
                <p:nvPr/>
              </p:nvSpPr>
              <p:spPr>
                <a:xfrm>
                  <a:off x="3221350" y="326346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Ellipse 214"/>
                <p:cNvSpPr/>
                <p:nvPr/>
              </p:nvSpPr>
              <p:spPr>
                <a:xfrm>
                  <a:off x="3599964" y="32028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Ellipse 215"/>
                <p:cNvSpPr/>
                <p:nvPr/>
              </p:nvSpPr>
              <p:spPr>
                <a:xfrm>
                  <a:off x="3578001" y="3131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Ellipse 216"/>
                <p:cNvSpPr/>
                <p:nvPr/>
              </p:nvSpPr>
              <p:spPr>
                <a:xfrm>
                  <a:off x="3064093" y="3152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Ellipse 217"/>
                <p:cNvSpPr/>
                <p:nvPr/>
              </p:nvSpPr>
              <p:spPr>
                <a:xfrm>
                  <a:off x="3609009" y="322526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/>
                <p:cNvSpPr/>
                <p:nvPr/>
              </p:nvSpPr>
              <p:spPr>
                <a:xfrm>
                  <a:off x="3375591" y="314967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/>
                <p:cNvSpPr/>
                <p:nvPr/>
              </p:nvSpPr>
              <p:spPr>
                <a:xfrm>
                  <a:off x="3244601" y="323564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Ellipse 220"/>
                <p:cNvSpPr/>
                <p:nvPr/>
              </p:nvSpPr>
              <p:spPr>
                <a:xfrm>
                  <a:off x="3221350" y="31860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/>
                <p:cNvSpPr/>
                <p:nvPr/>
              </p:nvSpPr>
              <p:spPr>
                <a:xfrm>
                  <a:off x="3189387" y="325875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Ellipse 222"/>
                <p:cNvSpPr/>
                <p:nvPr/>
              </p:nvSpPr>
              <p:spPr>
                <a:xfrm>
                  <a:off x="3138551" y="318357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/>
                <p:cNvSpPr/>
                <p:nvPr/>
              </p:nvSpPr>
              <p:spPr>
                <a:xfrm>
                  <a:off x="3215624" y="31500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5" name="Ellipse 224"/>
                <p:cNvSpPr/>
                <p:nvPr/>
              </p:nvSpPr>
              <p:spPr>
                <a:xfrm>
                  <a:off x="3562601" y="32052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Ellipse 225"/>
                <p:cNvSpPr/>
                <p:nvPr/>
              </p:nvSpPr>
              <p:spPr>
                <a:xfrm>
                  <a:off x="3272275" y="32134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7" name="Ellipse 226"/>
                <p:cNvSpPr/>
                <p:nvPr/>
              </p:nvSpPr>
              <p:spPr>
                <a:xfrm>
                  <a:off x="3203350" y="310471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Ellipse 227"/>
                <p:cNvSpPr/>
                <p:nvPr/>
              </p:nvSpPr>
              <p:spPr>
                <a:xfrm>
                  <a:off x="3764160" y="31843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Ellipse 228"/>
                <p:cNvSpPr/>
                <p:nvPr/>
              </p:nvSpPr>
              <p:spPr>
                <a:xfrm>
                  <a:off x="3348213" y="317288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Ellipse 229"/>
                <p:cNvSpPr/>
                <p:nvPr/>
              </p:nvSpPr>
              <p:spPr>
                <a:xfrm>
                  <a:off x="3298669" y="31912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Ellipse 230"/>
                <p:cNvSpPr/>
                <p:nvPr/>
              </p:nvSpPr>
              <p:spPr>
                <a:xfrm>
                  <a:off x="3526601" y="31877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Ellipse 231"/>
                <p:cNvSpPr/>
                <p:nvPr/>
              </p:nvSpPr>
              <p:spPr>
                <a:xfrm>
                  <a:off x="3598601" y="31394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Ellipse 232"/>
                <p:cNvSpPr/>
                <p:nvPr/>
              </p:nvSpPr>
              <p:spPr>
                <a:xfrm>
                  <a:off x="3630619" y="321348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4" name="Ellipse 233"/>
                <p:cNvSpPr/>
                <p:nvPr/>
              </p:nvSpPr>
              <p:spPr>
                <a:xfrm>
                  <a:off x="3666619" y="31826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5" name="Ellipse 234"/>
                <p:cNvSpPr/>
                <p:nvPr/>
              </p:nvSpPr>
              <p:spPr>
                <a:xfrm>
                  <a:off x="3375486" y="319211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Ellipse 235"/>
                <p:cNvSpPr/>
                <p:nvPr/>
              </p:nvSpPr>
              <p:spPr>
                <a:xfrm>
                  <a:off x="3570777" y="32172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7" name="Ellipse 236"/>
                <p:cNvSpPr/>
                <p:nvPr/>
              </p:nvSpPr>
              <p:spPr>
                <a:xfrm>
                  <a:off x="3562601" y="316235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8" name="Ellipse 237"/>
                <p:cNvSpPr/>
                <p:nvPr/>
              </p:nvSpPr>
              <p:spPr>
                <a:xfrm>
                  <a:off x="3429591" y="318404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9" name="Ellipse 238"/>
                <p:cNvSpPr/>
                <p:nvPr/>
              </p:nvSpPr>
              <p:spPr>
                <a:xfrm>
                  <a:off x="3627822" y="3183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Ellipse 239"/>
                <p:cNvSpPr/>
                <p:nvPr/>
              </p:nvSpPr>
              <p:spPr>
                <a:xfrm>
                  <a:off x="3260451" y="31726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1" name="Ellipse 240"/>
                <p:cNvSpPr/>
                <p:nvPr/>
              </p:nvSpPr>
              <p:spPr>
                <a:xfrm>
                  <a:off x="3591009" y="31816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Ellipse 241"/>
                <p:cNvSpPr/>
                <p:nvPr/>
              </p:nvSpPr>
              <p:spPr>
                <a:xfrm>
                  <a:off x="3349533" y="320500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Ellipse 242"/>
                <p:cNvSpPr/>
                <p:nvPr/>
              </p:nvSpPr>
              <p:spPr>
                <a:xfrm>
                  <a:off x="3376605" y="32353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4" name="Ellipse 243"/>
                <p:cNvSpPr/>
                <p:nvPr/>
              </p:nvSpPr>
              <p:spPr>
                <a:xfrm>
                  <a:off x="3424813" y="3233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5" name="Ellipse 244"/>
                <p:cNvSpPr/>
                <p:nvPr/>
              </p:nvSpPr>
              <p:spPr>
                <a:xfrm>
                  <a:off x="3402379" y="32110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6" name="Ellipse 245"/>
                <p:cNvSpPr/>
                <p:nvPr/>
              </p:nvSpPr>
              <p:spPr>
                <a:xfrm>
                  <a:off x="3388813" y="326126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7" name="Ellipse 246"/>
                <p:cNvSpPr/>
                <p:nvPr/>
              </p:nvSpPr>
              <p:spPr>
                <a:xfrm>
                  <a:off x="3247401" y="31366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8" name="Ellipse 247"/>
                <p:cNvSpPr/>
                <p:nvPr/>
              </p:nvSpPr>
              <p:spPr>
                <a:xfrm>
                  <a:off x="3591009" y="32427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9" name="Ellipse 248"/>
                <p:cNvSpPr/>
                <p:nvPr/>
              </p:nvSpPr>
              <p:spPr>
                <a:xfrm>
                  <a:off x="3537009" y="32006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0" name="Ellipse 249"/>
                <p:cNvSpPr/>
                <p:nvPr/>
              </p:nvSpPr>
              <p:spPr>
                <a:xfrm>
                  <a:off x="3212304" y="32181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1" name="Ellipse 250"/>
                <p:cNvSpPr/>
                <p:nvPr/>
              </p:nvSpPr>
              <p:spPr>
                <a:xfrm>
                  <a:off x="3414748" y="315013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2" name="Ellipse 251"/>
                <p:cNvSpPr/>
                <p:nvPr/>
              </p:nvSpPr>
              <p:spPr>
                <a:xfrm>
                  <a:off x="3393591" y="3176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Ellipse 252"/>
                <p:cNvSpPr/>
                <p:nvPr/>
              </p:nvSpPr>
              <p:spPr>
                <a:xfrm>
                  <a:off x="4549349" y="318569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Ellipse 253"/>
                <p:cNvSpPr/>
                <p:nvPr/>
              </p:nvSpPr>
              <p:spPr>
                <a:xfrm>
                  <a:off x="4386962" y="319530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5" name="Ellipse 254"/>
                <p:cNvSpPr/>
                <p:nvPr/>
              </p:nvSpPr>
              <p:spPr>
                <a:xfrm>
                  <a:off x="4024109" y="32320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Ellipse 255"/>
                <p:cNvSpPr/>
                <p:nvPr/>
              </p:nvSpPr>
              <p:spPr>
                <a:xfrm>
                  <a:off x="3956808" y="317001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Ellipse 256"/>
                <p:cNvSpPr/>
                <p:nvPr/>
              </p:nvSpPr>
              <p:spPr>
                <a:xfrm>
                  <a:off x="4367900" y="316952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Ellipse 257"/>
                <p:cNvSpPr/>
                <p:nvPr/>
              </p:nvSpPr>
              <p:spPr>
                <a:xfrm>
                  <a:off x="4169885" y="315751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Ellipse 258"/>
                <p:cNvSpPr/>
                <p:nvPr/>
              </p:nvSpPr>
              <p:spPr>
                <a:xfrm>
                  <a:off x="4415516" y="317943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0" name="Ellipse 259"/>
                <p:cNvSpPr/>
                <p:nvPr/>
              </p:nvSpPr>
              <p:spPr>
                <a:xfrm>
                  <a:off x="3920808" y="320157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1" name="Ellipse 260"/>
                <p:cNvSpPr/>
                <p:nvPr/>
              </p:nvSpPr>
              <p:spPr>
                <a:xfrm>
                  <a:off x="4549452" y="32092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2" name="Ellipse 261"/>
                <p:cNvSpPr/>
                <p:nvPr/>
              </p:nvSpPr>
              <p:spPr>
                <a:xfrm>
                  <a:off x="4150815" y="32082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3" name="Ellipse 262"/>
                <p:cNvSpPr/>
                <p:nvPr/>
              </p:nvSpPr>
              <p:spPr>
                <a:xfrm>
                  <a:off x="4222795" y="3194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4" name="Ellipse 263"/>
                <p:cNvSpPr/>
                <p:nvPr/>
              </p:nvSpPr>
              <p:spPr>
                <a:xfrm>
                  <a:off x="4062978" y="31969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5" name="Ellipse 264"/>
                <p:cNvSpPr/>
                <p:nvPr/>
              </p:nvSpPr>
              <p:spPr>
                <a:xfrm>
                  <a:off x="4127668" y="319190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6" name="Ellipse 265"/>
                <p:cNvSpPr/>
                <p:nvPr/>
              </p:nvSpPr>
              <p:spPr>
                <a:xfrm>
                  <a:off x="4026905" y="31646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7" name="Ellipse 266"/>
                <p:cNvSpPr/>
                <p:nvPr/>
              </p:nvSpPr>
              <p:spPr>
                <a:xfrm>
                  <a:off x="3991546" y="32341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3893152" y="318914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9" name="Ellipse 268"/>
                <p:cNvSpPr/>
                <p:nvPr/>
              </p:nvSpPr>
              <p:spPr>
                <a:xfrm>
                  <a:off x="4186795" y="32233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4343508" y="31966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1" name="Ellipse 270"/>
                <p:cNvSpPr/>
                <p:nvPr/>
              </p:nvSpPr>
              <p:spPr>
                <a:xfrm>
                  <a:off x="3929409" y="31873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3760920" y="316557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3" name="Ellipse 272"/>
                <p:cNvSpPr/>
                <p:nvPr/>
              </p:nvSpPr>
              <p:spPr>
                <a:xfrm>
                  <a:off x="4199668" y="318299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3991690" y="315598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5" name="Ellipse 274"/>
                <p:cNvSpPr/>
                <p:nvPr/>
              </p:nvSpPr>
              <p:spPr>
                <a:xfrm>
                  <a:off x="3972392" y="315590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4024109" y="320708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Ellipse 276"/>
                <p:cNvSpPr/>
                <p:nvPr/>
              </p:nvSpPr>
              <p:spPr>
                <a:xfrm>
                  <a:off x="3911409" y="31765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8" name="Ellipse 277"/>
                <p:cNvSpPr/>
                <p:nvPr/>
              </p:nvSpPr>
              <p:spPr>
                <a:xfrm>
                  <a:off x="3937305" y="32290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9" name="Ellipse 278"/>
                <p:cNvSpPr/>
                <p:nvPr/>
              </p:nvSpPr>
              <p:spPr>
                <a:xfrm>
                  <a:off x="3634601" y="315573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0" name="Ellipse 279"/>
                <p:cNvSpPr/>
                <p:nvPr/>
              </p:nvSpPr>
              <p:spPr>
                <a:xfrm>
                  <a:off x="3775466" y="322875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1" name="Ellipse 280"/>
                <p:cNvSpPr/>
                <p:nvPr/>
              </p:nvSpPr>
              <p:spPr>
                <a:xfrm>
                  <a:off x="3936392" y="316707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2" name="Ellipse 281"/>
                <p:cNvSpPr/>
                <p:nvPr/>
              </p:nvSpPr>
              <p:spPr>
                <a:xfrm>
                  <a:off x="3974699" y="32246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3" name="Ellipse 282"/>
                <p:cNvSpPr/>
                <p:nvPr/>
              </p:nvSpPr>
              <p:spPr>
                <a:xfrm>
                  <a:off x="3438135" y="3203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4" name="Ellipse 283"/>
                <p:cNvSpPr/>
                <p:nvPr/>
              </p:nvSpPr>
              <p:spPr>
                <a:xfrm>
                  <a:off x="4042109" y="31993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5" name="Ellipse 284"/>
                <p:cNvSpPr/>
                <p:nvPr/>
              </p:nvSpPr>
              <p:spPr>
                <a:xfrm>
                  <a:off x="3810887" y="3173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Ellipse 285"/>
                <p:cNvSpPr/>
                <p:nvPr/>
              </p:nvSpPr>
              <p:spPr>
                <a:xfrm>
                  <a:off x="3859096" y="319211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Ellipse 286"/>
                <p:cNvSpPr/>
                <p:nvPr/>
              </p:nvSpPr>
              <p:spPr>
                <a:xfrm>
                  <a:off x="3740370" y="3221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Ellipse 287"/>
                <p:cNvSpPr/>
                <p:nvPr/>
              </p:nvSpPr>
              <p:spPr>
                <a:xfrm>
                  <a:off x="3774887" y="32092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Ellipse 288"/>
                <p:cNvSpPr/>
                <p:nvPr/>
              </p:nvSpPr>
              <p:spPr>
                <a:xfrm>
                  <a:off x="3538400" y="315958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0" name="Ellipse 289"/>
                <p:cNvSpPr/>
                <p:nvPr/>
              </p:nvSpPr>
              <p:spPr>
                <a:xfrm>
                  <a:off x="3938699" y="3197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1" name="Ellipse 290"/>
                <p:cNvSpPr/>
                <p:nvPr/>
              </p:nvSpPr>
              <p:spPr>
                <a:xfrm>
                  <a:off x="3663141" y="321769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2" name="Ellipse 291"/>
                <p:cNvSpPr/>
                <p:nvPr/>
              </p:nvSpPr>
              <p:spPr>
                <a:xfrm>
                  <a:off x="3439637" y="316767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3" name="Ellipse 292"/>
                <p:cNvSpPr/>
                <p:nvPr/>
              </p:nvSpPr>
              <p:spPr>
                <a:xfrm>
                  <a:off x="3468154" y="317905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4" name="Ellipse 293"/>
                <p:cNvSpPr/>
                <p:nvPr/>
              </p:nvSpPr>
              <p:spPr>
                <a:xfrm>
                  <a:off x="3991546" y="32005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5" name="Ellipse 294"/>
                <p:cNvSpPr/>
                <p:nvPr/>
              </p:nvSpPr>
              <p:spPr>
                <a:xfrm>
                  <a:off x="3972559" y="319940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6" name="Ellipse 295"/>
                <p:cNvSpPr/>
                <p:nvPr/>
              </p:nvSpPr>
              <p:spPr>
                <a:xfrm>
                  <a:off x="3558076" y="322746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7" name="Ellipse 296"/>
                <p:cNvSpPr/>
                <p:nvPr/>
              </p:nvSpPr>
              <p:spPr>
                <a:xfrm>
                  <a:off x="3740370" y="319211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8" name="Ellipse 297"/>
                <p:cNvSpPr/>
                <p:nvPr/>
              </p:nvSpPr>
              <p:spPr>
                <a:xfrm>
                  <a:off x="3691813" y="319351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9" name="Ellipse 298"/>
                <p:cNvSpPr/>
                <p:nvPr/>
              </p:nvSpPr>
              <p:spPr>
                <a:xfrm>
                  <a:off x="3991546" y="317551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0" name="Ellipse 299"/>
                <p:cNvSpPr/>
                <p:nvPr/>
              </p:nvSpPr>
              <p:spPr>
                <a:xfrm>
                  <a:off x="4163668" y="318944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1" name="Ellipse 300"/>
                <p:cNvSpPr/>
                <p:nvPr/>
              </p:nvSpPr>
              <p:spPr>
                <a:xfrm>
                  <a:off x="4761065" y="31886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Ellipse 301"/>
                <p:cNvSpPr/>
                <p:nvPr/>
              </p:nvSpPr>
              <p:spPr>
                <a:xfrm>
                  <a:off x="4600178" y="3179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3" name="Ellipse 302"/>
                <p:cNvSpPr/>
                <p:nvPr/>
              </p:nvSpPr>
              <p:spPr>
                <a:xfrm>
                  <a:off x="4215479" y="321377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4" name="Ellipse 303"/>
                <p:cNvSpPr/>
                <p:nvPr/>
              </p:nvSpPr>
              <p:spPr>
                <a:xfrm>
                  <a:off x="4787959" y="321597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5" name="Ellipse 304"/>
                <p:cNvSpPr/>
                <p:nvPr/>
              </p:nvSpPr>
              <p:spPr>
                <a:xfrm>
                  <a:off x="4722999" y="32084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6" name="Ellipse 305"/>
                <p:cNvSpPr/>
                <p:nvPr/>
              </p:nvSpPr>
              <p:spPr>
                <a:xfrm>
                  <a:off x="4179479" y="31797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7" name="Ellipse 306"/>
                <p:cNvSpPr/>
                <p:nvPr/>
              </p:nvSpPr>
              <p:spPr>
                <a:xfrm>
                  <a:off x="4133885" y="32086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Ellipse 307"/>
                <p:cNvSpPr/>
                <p:nvPr/>
              </p:nvSpPr>
              <p:spPr>
                <a:xfrm>
                  <a:off x="4757150" y="316900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9" name="Ellipse 308"/>
                <p:cNvSpPr/>
                <p:nvPr/>
              </p:nvSpPr>
              <p:spPr>
                <a:xfrm>
                  <a:off x="4130228" y="31693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0" name="Ellipse 309"/>
                <p:cNvSpPr/>
                <p:nvPr/>
              </p:nvSpPr>
              <p:spPr>
                <a:xfrm>
                  <a:off x="4758697" y="321597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1" name="Ellipse 310"/>
                <p:cNvSpPr/>
                <p:nvPr/>
              </p:nvSpPr>
              <p:spPr>
                <a:xfrm>
                  <a:off x="4816602" y="31954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2" name="Ellipse 311"/>
                <p:cNvSpPr/>
                <p:nvPr/>
              </p:nvSpPr>
              <p:spPr>
                <a:xfrm>
                  <a:off x="4793150" y="319275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3" name="Ellipse 312"/>
                <p:cNvSpPr/>
                <p:nvPr/>
              </p:nvSpPr>
              <p:spPr>
                <a:xfrm>
                  <a:off x="4240795" y="31925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4" name="Ellipse 313"/>
                <p:cNvSpPr/>
                <p:nvPr/>
              </p:nvSpPr>
              <p:spPr>
                <a:xfrm>
                  <a:off x="4187885" y="320597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Ellipse 314"/>
                <p:cNvSpPr/>
                <p:nvPr/>
              </p:nvSpPr>
              <p:spPr>
                <a:xfrm>
                  <a:off x="4685485" y="31969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6" name="Ellipse 315"/>
                <p:cNvSpPr/>
                <p:nvPr/>
              </p:nvSpPr>
              <p:spPr>
                <a:xfrm>
                  <a:off x="4439770" y="31993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7" name="Ellipse 316"/>
                <p:cNvSpPr/>
                <p:nvPr/>
              </p:nvSpPr>
              <p:spPr>
                <a:xfrm>
                  <a:off x="4739508" y="321229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8" name="Ellipse 317"/>
                <p:cNvSpPr/>
                <p:nvPr/>
              </p:nvSpPr>
              <p:spPr>
                <a:xfrm>
                  <a:off x="4757508" y="318515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9" name="Ellipse 318"/>
                <p:cNvSpPr/>
                <p:nvPr/>
              </p:nvSpPr>
              <p:spPr>
                <a:xfrm>
                  <a:off x="4453467" y="3188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4567452" y="317349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1" name="Ellipse 320"/>
                <p:cNvSpPr/>
                <p:nvPr/>
              </p:nvSpPr>
              <p:spPr>
                <a:xfrm>
                  <a:off x="4736436" y="31693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4013396" y="317822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3" name="Ellipse 322"/>
                <p:cNvSpPr/>
                <p:nvPr/>
              </p:nvSpPr>
              <p:spPr>
                <a:xfrm>
                  <a:off x="4701819" y="3194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4699440" y="318637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5" name="Ellipse 324"/>
                <p:cNvSpPr/>
                <p:nvPr/>
              </p:nvSpPr>
              <p:spPr>
                <a:xfrm>
                  <a:off x="4581320" y="321287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4582178" y="31912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7" name="Ellipse 326"/>
                <p:cNvSpPr/>
                <p:nvPr/>
              </p:nvSpPr>
              <p:spPr>
                <a:xfrm>
                  <a:off x="4326178" y="317771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4345079" y="31697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9" name="Ellipse 328"/>
                <p:cNvSpPr/>
                <p:nvPr/>
              </p:nvSpPr>
              <p:spPr>
                <a:xfrm>
                  <a:off x="4780602" y="31965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0" name="Ellipse 329"/>
                <p:cNvSpPr/>
                <p:nvPr/>
              </p:nvSpPr>
              <p:spPr>
                <a:xfrm>
                  <a:off x="4792380" y="317049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1" name="Ellipse 330"/>
                <p:cNvSpPr/>
                <p:nvPr/>
              </p:nvSpPr>
              <p:spPr>
                <a:xfrm>
                  <a:off x="4522274" y="319190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2" name="Ellipse 331"/>
                <p:cNvSpPr/>
                <p:nvPr/>
              </p:nvSpPr>
              <p:spPr>
                <a:xfrm>
                  <a:off x="4719819" y="31812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3" name="Ellipse 332"/>
                <p:cNvSpPr/>
                <p:nvPr/>
              </p:nvSpPr>
              <p:spPr>
                <a:xfrm>
                  <a:off x="4618178" y="319384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4" name="Ellipse 333"/>
                <p:cNvSpPr/>
                <p:nvPr/>
              </p:nvSpPr>
              <p:spPr>
                <a:xfrm>
                  <a:off x="4542451" y="320726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5" name="Ellipse 334"/>
                <p:cNvSpPr/>
                <p:nvPr/>
              </p:nvSpPr>
              <p:spPr>
                <a:xfrm>
                  <a:off x="4403886" y="317641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6" name="Ellipse 335"/>
                <p:cNvSpPr/>
                <p:nvPr/>
              </p:nvSpPr>
              <p:spPr>
                <a:xfrm>
                  <a:off x="4205885" y="318849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7" name="Ellipse 336"/>
                <p:cNvSpPr/>
                <p:nvPr/>
              </p:nvSpPr>
              <p:spPr>
                <a:xfrm>
                  <a:off x="4181668" y="32149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8" name="Ellipse 337"/>
                <p:cNvSpPr/>
                <p:nvPr/>
              </p:nvSpPr>
              <p:spPr>
                <a:xfrm>
                  <a:off x="4316463" y="31884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9" name="Ellipse 338"/>
                <p:cNvSpPr/>
                <p:nvPr/>
              </p:nvSpPr>
              <p:spPr>
                <a:xfrm>
                  <a:off x="4101531" y="319487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0" name="Ellipse 339"/>
                <p:cNvSpPr/>
                <p:nvPr/>
              </p:nvSpPr>
              <p:spPr>
                <a:xfrm>
                  <a:off x="4387071" y="32203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1" name="Ellipse 340"/>
                <p:cNvSpPr/>
                <p:nvPr/>
              </p:nvSpPr>
              <p:spPr>
                <a:xfrm>
                  <a:off x="4157397" y="318210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2" name="Ellipse 341"/>
                <p:cNvSpPr/>
                <p:nvPr/>
              </p:nvSpPr>
              <p:spPr>
                <a:xfrm>
                  <a:off x="4340348" y="32082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3" name="Ellipse 342"/>
                <p:cNvSpPr/>
                <p:nvPr/>
              </p:nvSpPr>
              <p:spPr>
                <a:xfrm>
                  <a:off x="4498937" y="31976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4" name="Ellipse 343"/>
                <p:cNvSpPr/>
                <p:nvPr/>
              </p:nvSpPr>
              <p:spPr>
                <a:xfrm>
                  <a:off x="4368962" y="32089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5" name="Ellipse 344"/>
                <p:cNvSpPr/>
                <p:nvPr/>
              </p:nvSpPr>
              <p:spPr>
                <a:xfrm>
                  <a:off x="4414909" y="321428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6" name="Ellipse 345"/>
                <p:cNvSpPr/>
                <p:nvPr/>
              </p:nvSpPr>
              <p:spPr>
                <a:xfrm>
                  <a:off x="4296114" y="318944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7" name="Ellipse 346"/>
                <p:cNvSpPr/>
                <p:nvPr/>
              </p:nvSpPr>
              <p:spPr>
                <a:xfrm>
                  <a:off x="4323943" y="320467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8" name="Ellipse 347"/>
                <p:cNvSpPr/>
                <p:nvPr/>
              </p:nvSpPr>
              <p:spPr>
                <a:xfrm>
                  <a:off x="4359943" y="3230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9" name="Ellipse 348"/>
                <p:cNvSpPr/>
                <p:nvPr/>
              </p:nvSpPr>
              <p:spPr>
                <a:xfrm>
                  <a:off x="5228318" y="319789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0" name="Ellipse 349"/>
                <p:cNvSpPr/>
                <p:nvPr/>
              </p:nvSpPr>
              <p:spPr>
                <a:xfrm>
                  <a:off x="5541564" y="319307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1" name="Ellipse 350"/>
                <p:cNvSpPr/>
                <p:nvPr/>
              </p:nvSpPr>
              <p:spPr>
                <a:xfrm>
                  <a:off x="5465653" y="319458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2" name="Ellipse 351"/>
                <p:cNvSpPr/>
                <p:nvPr/>
              </p:nvSpPr>
              <p:spPr>
                <a:xfrm>
                  <a:off x="5369581" y="31894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3" name="Ellipse 352"/>
                <p:cNvSpPr/>
                <p:nvPr/>
              </p:nvSpPr>
              <p:spPr>
                <a:xfrm>
                  <a:off x="5170998" y="318415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4" name="Ellipse 353"/>
                <p:cNvSpPr/>
                <p:nvPr/>
              </p:nvSpPr>
              <p:spPr>
                <a:xfrm>
                  <a:off x="5145692" y="322226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5" name="Ellipse 354"/>
                <p:cNvSpPr/>
                <p:nvPr/>
              </p:nvSpPr>
              <p:spPr>
                <a:xfrm>
                  <a:off x="5522342" y="320287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6" name="Ellipse 355"/>
                <p:cNvSpPr/>
                <p:nvPr/>
              </p:nvSpPr>
              <p:spPr>
                <a:xfrm>
                  <a:off x="5300973" y="319237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7" name="Ellipse 356"/>
                <p:cNvSpPr/>
                <p:nvPr/>
              </p:nvSpPr>
              <p:spPr>
                <a:xfrm>
                  <a:off x="5321182" y="320949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8" name="Ellipse 357"/>
                <p:cNvSpPr/>
                <p:nvPr/>
              </p:nvSpPr>
              <p:spPr>
                <a:xfrm>
                  <a:off x="5116998" y="31704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9" name="Ellipse 358"/>
                <p:cNvSpPr/>
                <p:nvPr/>
              </p:nvSpPr>
              <p:spPr>
                <a:xfrm>
                  <a:off x="5259817" y="319743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0" name="Ellipse 359"/>
                <p:cNvSpPr/>
                <p:nvPr/>
              </p:nvSpPr>
              <p:spPr>
                <a:xfrm>
                  <a:off x="5541913" y="32186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1" name="Ellipse 360"/>
                <p:cNvSpPr/>
                <p:nvPr/>
              </p:nvSpPr>
              <p:spPr>
                <a:xfrm>
                  <a:off x="5072612" y="31945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2" name="Ellipse 361"/>
                <p:cNvSpPr/>
                <p:nvPr/>
              </p:nvSpPr>
              <p:spPr>
                <a:xfrm>
                  <a:off x="5208151" y="31912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3" name="Ellipse 362"/>
                <p:cNvSpPr/>
                <p:nvPr/>
              </p:nvSpPr>
              <p:spPr>
                <a:xfrm>
                  <a:off x="5171630" y="321320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4" name="Ellipse 363"/>
                <p:cNvSpPr/>
                <p:nvPr/>
              </p:nvSpPr>
              <p:spPr>
                <a:xfrm>
                  <a:off x="5127692" y="318481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5" name="Ellipse 364"/>
                <p:cNvSpPr/>
                <p:nvPr/>
              </p:nvSpPr>
              <p:spPr>
                <a:xfrm>
                  <a:off x="5180057" y="31738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6" name="Ellipse 365"/>
                <p:cNvSpPr/>
                <p:nvPr/>
              </p:nvSpPr>
              <p:spPr>
                <a:xfrm>
                  <a:off x="5115934" y="318953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7" name="Ellipse 366"/>
                <p:cNvSpPr/>
                <p:nvPr/>
              </p:nvSpPr>
              <p:spPr>
                <a:xfrm>
                  <a:off x="5127226" y="32136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8" name="Ellipse 367"/>
                <p:cNvSpPr/>
                <p:nvPr/>
              </p:nvSpPr>
              <p:spPr>
                <a:xfrm>
                  <a:off x="5086979" y="320179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9" name="Ellipse 368"/>
                <p:cNvSpPr/>
                <p:nvPr/>
              </p:nvSpPr>
              <p:spPr>
                <a:xfrm>
                  <a:off x="5333581" y="31904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0" name="Ellipse 369"/>
                <p:cNvSpPr/>
                <p:nvPr/>
              </p:nvSpPr>
              <p:spPr>
                <a:xfrm>
                  <a:off x="5197621" y="32040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1" name="Ellipse 370"/>
                <p:cNvSpPr/>
                <p:nvPr/>
              </p:nvSpPr>
              <p:spPr>
                <a:xfrm>
                  <a:off x="5051988" y="319921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2" name="Ellipse 371"/>
                <p:cNvSpPr/>
                <p:nvPr/>
              </p:nvSpPr>
              <p:spPr>
                <a:xfrm>
                  <a:off x="5483825" y="319300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3" name="Ellipse 372"/>
                <p:cNvSpPr/>
                <p:nvPr/>
              </p:nvSpPr>
              <p:spPr>
                <a:xfrm>
                  <a:off x="5091226" y="31791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4" name="Ellipse 373"/>
                <p:cNvSpPr/>
                <p:nvPr/>
              </p:nvSpPr>
              <p:spPr>
                <a:xfrm>
                  <a:off x="4193397" y="315516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5" name="Ellipse 374"/>
                <p:cNvSpPr/>
                <p:nvPr/>
              </p:nvSpPr>
              <p:spPr>
                <a:xfrm>
                  <a:off x="4932940" y="32011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6" name="Ellipse 375"/>
                <p:cNvSpPr/>
                <p:nvPr/>
              </p:nvSpPr>
              <p:spPr>
                <a:xfrm>
                  <a:off x="5005470" y="318613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7" name="Ellipse 376"/>
                <p:cNvSpPr/>
                <p:nvPr/>
              </p:nvSpPr>
              <p:spPr>
                <a:xfrm>
                  <a:off x="5406213" y="3181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8" name="Ellipse 377"/>
                <p:cNvSpPr/>
                <p:nvPr/>
              </p:nvSpPr>
              <p:spPr>
                <a:xfrm>
                  <a:off x="5519825" y="318446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9" name="Ellipse 378"/>
                <p:cNvSpPr/>
                <p:nvPr/>
              </p:nvSpPr>
              <p:spPr>
                <a:xfrm>
                  <a:off x="4973133" y="31868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0" name="Ellipse 379"/>
                <p:cNvSpPr/>
                <p:nvPr/>
              </p:nvSpPr>
              <p:spPr>
                <a:xfrm>
                  <a:off x="5115934" y="321398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1" name="Ellipse 380"/>
                <p:cNvSpPr/>
                <p:nvPr/>
              </p:nvSpPr>
              <p:spPr>
                <a:xfrm>
                  <a:off x="4220355" y="31744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Ellipse 381"/>
                <p:cNvSpPr/>
                <p:nvPr/>
              </p:nvSpPr>
              <p:spPr>
                <a:xfrm>
                  <a:off x="5152998" y="316646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3" name="Ellipse 382"/>
                <p:cNvSpPr/>
                <p:nvPr/>
              </p:nvSpPr>
              <p:spPr>
                <a:xfrm>
                  <a:off x="5358292" y="319275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4" name="Ellipse 383"/>
                <p:cNvSpPr/>
                <p:nvPr/>
              </p:nvSpPr>
              <p:spPr>
                <a:xfrm>
                  <a:off x="4823959" y="317629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5" name="Ellipse 384"/>
                <p:cNvSpPr/>
                <p:nvPr/>
              </p:nvSpPr>
              <p:spPr>
                <a:xfrm>
                  <a:off x="4991133" y="319797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Ellipse 385"/>
                <p:cNvSpPr/>
                <p:nvPr/>
              </p:nvSpPr>
              <p:spPr>
                <a:xfrm>
                  <a:off x="4813796" y="319973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4954161" y="32060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Ellipse 387"/>
                <p:cNvSpPr/>
                <p:nvPr/>
              </p:nvSpPr>
              <p:spPr>
                <a:xfrm>
                  <a:off x="5161621" y="320354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4932940" y="318645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0" name="Ellipse 389"/>
                <p:cNvSpPr/>
                <p:nvPr/>
              </p:nvSpPr>
              <p:spPr>
                <a:xfrm>
                  <a:off x="4831409" y="319845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4849796" y="318567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2" name="Ellipse 391"/>
                <p:cNvSpPr/>
                <p:nvPr/>
              </p:nvSpPr>
              <p:spPr>
                <a:xfrm>
                  <a:off x="4950940" y="318953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4950940" y="319268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4" name="Ellipse 393"/>
                <p:cNvSpPr/>
                <p:nvPr/>
              </p:nvSpPr>
              <p:spPr>
                <a:xfrm>
                  <a:off x="4813595" y="32082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4936161" y="317822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6" name="Ellipse 395"/>
                <p:cNvSpPr/>
                <p:nvPr/>
              </p:nvSpPr>
              <p:spPr>
                <a:xfrm>
                  <a:off x="4901464" y="31945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7" name="Ellipse 396"/>
                <p:cNvSpPr/>
                <p:nvPr/>
              </p:nvSpPr>
              <p:spPr>
                <a:xfrm>
                  <a:off x="3447591" y="319607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8" name="Ellipse 397"/>
                <p:cNvSpPr/>
                <p:nvPr/>
              </p:nvSpPr>
              <p:spPr>
                <a:xfrm>
                  <a:off x="5786682" y="319743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9" name="Ellipse 398"/>
                <p:cNvSpPr/>
                <p:nvPr/>
              </p:nvSpPr>
              <p:spPr>
                <a:xfrm>
                  <a:off x="5431408" y="31921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0" name="Ellipse 399"/>
                <p:cNvSpPr/>
                <p:nvPr/>
              </p:nvSpPr>
              <p:spPr>
                <a:xfrm>
                  <a:off x="4883464" y="31934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1" name="Ellipse 400"/>
                <p:cNvSpPr/>
                <p:nvPr/>
              </p:nvSpPr>
              <p:spPr>
                <a:xfrm>
                  <a:off x="5027133" y="31977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2" name="Ellipse 401"/>
                <p:cNvSpPr/>
                <p:nvPr/>
              </p:nvSpPr>
              <p:spPr>
                <a:xfrm>
                  <a:off x="5955976" y="320944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3" name="Ellipse 402"/>
                <p:cNvSpPr/>
                <p:nvPr/>
              </p:nvSpPr>
              <p:spPr>
                <a:xfrm>
                  <a:off x="6088238" y="319140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4" name="Ellipse 403"/>
                <p:cNvSpPr/>
                <p:nvPr/>
              </p:nvSpPr>
              <p:spPr>
                <a:xfrm>
                  <a:off x="5950851" y="31826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5" name="Ellipse 404"/>
                <p:cNvSpPr/>
                <p:nvPr/>
              </p:nvSpPr>
              <p:spPr>
                <a:xfrm>
                  <a:off x="5932851" y="321145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6" name="Ellipse 405"/>
                <p:cNvSpPr/>
                <p:nvPr/>
              </p:nvSpPr>
              <p:spPr>
                <a:xfrm>
                  <a:off x="6113535" y="319816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Ellipse 406"/>
                <p:cNvSpPr/>
                <p:nvPr/>
              </p:nvSpPr>
              <p:spPr>
                <a:xfrm>
                  <a:off x="5968443" y="31996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8" name="Ellipse 407"/>
                <p:cNvSpPr/>
                <p:nvPr/>
              </p:nvSpPr>
              <p:spPr>
                <a:xfrm>
                  <a:off x="6009976" y="319700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9" name="Ellipse 408"/>
                <p:cNvSpPr/>
                <p:nvPr/>
              </p:nvSpPr>
              <p:spPr>
                <a:xfrm>
                  <a:off x="5563383" y="320702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0" name="Ellipse 409"/>
                <p:cNvSpPr/>
                <p:nvPr/>
              </p:nvSpPr>
              <p:spPr>
                <a:xfrm>
                  <a:off x="6206855" y="31934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Ellipse 410"/>
                <p:cNvSpPr/>
                <p:nvPr/>
              </p:nvSpPr>
              <p:spPr>
                <a:xfrm>
                  <a:off x="6148077" y="31871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2" name="Ellipse 411"/>
                <p:cNvSpPr/>
                <p:nvPr/>
              </p:nvSpPr>
              <p:spPr>
                <a:xfrm>
                  <a:off x="5973976" y="319243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Ellipse 412"/>
                <p:cNvSpPr/>
                <p:nvPr/>
              </p:nvSpPr>
              <p:spPr>
                <a:xfrm>
                  <a:off x="6225379" y="318173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4" name="Ellipse 413"/>
                <p:cNvSpPr/>
                <p:nvPr/>
              </p:nvSpPr>
              <p:spPr>
                <a:xfrm>
                  <a:off x="5898500" y="32107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5" name="Ellipse 414"/>
                <p:cNvSpPr/>
                <p:nvPr/>
              </p:nvSpPr>
              <p:spPr>
                <a:xfrm>
                  <a:off x="5583263" y="319144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6" name="Ellipse 415"/>
                <p:cNvSpPr/>
                <p:nvPr/>
              </p:nvSpPr>
              <p:spPr>
                <a:xfrm>
                  <a:off x="5690402" y="319234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7" name="Ellipse 416"/>
                <p:cNvSpPr/>
                <p:nvPr/>
              </p:nvSpPr>
              <p:spPr>
                <a:xfrm>
                  <a:off x="5643259" y="319611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8" name="Ellipse 417"/>
                <p:cNvSpPr/>
                <p:nvPr/>
              </p:nvSpPr>
              <p:spPr>
                <a:xfrm>
                  <a:off x="6183639" y="31966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9" name="Ellipse 418"/>
                <p:cNvSpPr/>
                <p:nvPr/>
              </p:nvSpPr>
              <p:spPr>
                <a:xfrm>
                  <a:off x="6241609" y="31844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0" name="Ellipse 419"/>
                <p:cNvSpPr/>
                <p:nvPr/>
              </p:nvSpPr>
              <p:spPr>
                <a:xfrm>
                  <a:off x="5865672" y="32086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1" name="Ellipse 420"/>
                <p:cNvSpPr/>
                <p:nvPr/>
              </p:nvSpPr>
              <p:spPr>
                <a:xfrm>
                  <a:off x="6057457" y="319772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2" name="Ellipse 421"/>
                <p:cNvSpPr/>
                <p:nvPr/>
              </p:nvSpPr>
              <p:spPr>
                <a:xfrm>
                  <a:off x="5915606" y="31843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3" name="Ellipse 422"/>
                <p:cNvSpPr/>
                <p:nvPr/>
              </p:nvSpPr>
              <p:spPr>
                <a:xfrm>
                  <a:off x="6038509" y="31979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4" name="Ellipse 423"/>
                <p:cNvSpPr/>
                <p:nvPr/>
              </p:nvSpPr>
              <p:spPr>
                <a:xfrm>
                  <a:off x="5883672" y="31765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5" name="Ellipse 424"/>
                <p:cNvSpPr/>
                <p:nvPr/>
              </p:nvSpPr>
              <p:spPr>
                <a:xfrm>
                  <a:off x="5481266" y="320290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6" name="Ellipse 425"/>
                <p:cNvSpPr/>
                <p:nvPr/>
              </p:nvSpPr>
              <p:spPr>
                <a:xfrm>
                  <a:off x="5847672" y="318173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7" name="Ellipse 426"/>
                <p:cNvSpPr/>
                <p:nvPr/>
              </p:nvSpPr>
              <p:spPr>
                <a:xfrm>
                  <a:off x="5453751" y="318137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Ellipse 427"/>
                <p:cNvSpPr/>
                <p:nvPr/>
              </p:nvSpPr>
              <p:spPr>
                <a:xfrm>
                  <a:off x="5755968" y="31970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9" name="Ellipse 428"/>
                <p:cNvSpPr/>
                <p:nvPr/>
              </p:nvSpPr>
              <p:spPr>
                <a:xfrm>
                  <a:off x="5844001" y="319211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Ellipse 429"/>
                <p:cNvSpPr/>
                <p:nvPr/>
              </p:nvSpPr>
              <p:spPr>
                <a:xfrm>
                  <a:off x="5808485" y="31965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1" name="Ellipse 430"/>
                <p:cNvSpPr/>
                <p:nvPr/>
              </p:nvSpPr>
              <p:spPr>
                <a:xfrm>
                  <a:off x="5491078" y="317508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2" name="Ellipse 431"/>
                <p:cNvSpPr/>
                <p:nvPr/>
              </p:nvSpPr>
              <p:spPr>
                <a:xfrm>
                  <a:off x="5495576" y="319307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3" name="Ellipse 432"/>
                <p:cNvSpPr/>
                <p:nvPr/>
              </p:nvSpPr>
              <p:spPr>
                <a:xfrm>
                  <a:off x="5726077" y="320439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4" name="Ellipse 433"/>
                <p:cNvSpPr/>
                <p:nvPr/>
              </p:nvSpPr>
              <p:spPr>
                <a:xfrm>
                  <a:off x="5714027" y="319557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5" name="Ellipse 434"/>
                <p:cNvSpPr/>
                <p:nvPr/>
              </p:nvSpPr>
              <p:spPr>
                <a:xfrm>
                  <a:off x="5675551" y="319674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Ellipse 435"/>
                <p:cNvSpPr/>
                <p:nvPr/>
              </p:nvSpPr>
              <p:spPr>
                <a:xfrm>
                  <a:off x="5612657" y="31954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547263" y="317127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8" name="Ellipse 437"/>
                <p:cNvSpPr/>
                <p:nvPr/>
              </p:nvSpPr>
              <p:spPr>
                <a:xfrm>
                  <a:off x="2691197" y="328773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4337059" y="316189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0" name="Ellipse 439"/>
                <p:cNvSpPr/>
                <p:nvPr/>
              </p:nvSpPr>
              <p:spPr>
                <a:xfrm>
                  <a:off x="2681752" y="30805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2661055" y="30420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2" name="Ellipse 441"/>
                <p:cNvSpPr/>
                <p:nvPr/>
              </p:nvSpPr>
              <p:spPr>
                <a:xfrm>
                  <a:off x="5660323" y="318490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995703" y="320823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4" name="Ellipse 443"/>
                <p:cNvSpPr/>
                <p:nvPr/>
              </p:nvSpPr>
              <p:spPr>
                <a:xfrm>
                  <a:off x="6303773" y="319144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6" name="Ellipse 445"/>
                <p:cNvSpPr/>
                <p:nvPr/>
              </p:nvSpPr>
              <p:spPr>
                <a:xfrm>
                  <a:off x="5696323" y="32068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7" name="Ellipse 446"/>
                <p:cNvSpPr/>
                <p:nvPr/>
              </p:nvSpPr>
              <p:spPr>
                <a:xfrm>
                  <a:off x="6268350" y="31892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8" name="Ellipse 447"/>
                <p:cNvSpPr/>
                <p:nvPr/>
              </p:nvSpPr>
              <p:spPr>
                <a:xfrm>
                  <a:off x="6282748" y="319384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1" name="Ellipse 450"/>
                <p:cNvSpPr/>
                <p:nvPr/>
              </p:nvSpPr>
              <p:spPr>
                <a:xfrm>
                  <a:off x="2832376" y="305665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2" name="Ellipse 451"/>
                <p:cNvSpPr/>
                <p:nvPr/>
              </p:nvSpPr>
              <p:spPr>
                <a:xfrm>
                  <a:off x="3770002" y="325633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5" name="Ellipse 454"/>
                <p:cNvSpPr/>
                <p:nvPr/>
              </p:nvSpPr>
              <p:spPr>
                <a:xfrm>
                  <a:off x="6341971" y="319130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6" name="Ellipse 455"/>
                <p:cNvSpPr/>
                <p:nvPr/>
              </p:nvSpPr>
              <p:spPr>
                <a:xfrm>
                  <a:off x="6105178" y="320969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9" name="Ellipse 458"/>
                <p:cNvSpPr/>
                <p:nvPr/>
              </p:nvSpPr>
              <p:spPr>
                <a:xfrm>
                  <a:off x="6321169" y="319237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1" name="Ellipse 460"/>
                <p:cNvSpPr/>
                <p:nvPr/>
              </p:nvSpPr>
              <p:spPr>
                <a:xfrm>
                  <a:off x="4274492" y="3191154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2" name="Ellipse 461"/>
                <p:cNvSpPr/>
                <p:nvPr/>
              </p:nvSpPr>
              <p:spPr>
                <a:xfrm>
                  <a:off x="4752046" y="318230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4" name="Ellipse 463"/>
                <p:cNvSpPr/>
                <p:nvPr/>
              </p:nvSpPr>
              <p:spPr>
                <a:xfrm>
                  <a:off x="3571654" y="32593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5" name="Ellipse 464"/>
                <p:cNvSpPr/>
                <p:nvPr/>
              </p:nvSpPr>
              <p:spPr>
                <a:xfrm>
                  <a:off x="3788002" y="314305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6" name="Ellipse 465"/>
                <p:cNvSpPr/>
                <p:nvPr/>
              </p:nvSpPr>
              <p:spPr>
                <a:xfrm>
                  <a:off x="4651152" y="318980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8" name="Ellipse 467"/>
                <p:cNvSpPr/>
                <p:nvPr/>
              </p:nvSpPr>
              <p:spPr>
                <a:xfrm>
                  <a:off x="3965409" y="3251432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9" name="Ellipse 468"/>
                <p:cNvSpPr/>
                <p:nvPr/>
              </p:nvSpPr>
              <p:spPr>
                <a:xfrm>
                  <a:off x="3800815" y="324896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0" name="Ellipse 469"/>
                <p:cNvSpPr/>
                <p:nvPr/>
              </p:nvSpPr>
              <p:spPr>
                <a:xfrm>
                  <a:off x="3504154" y="3184739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1" name="Ellipse 470"/>
                <p:cNvSpPr/>
                <p:nvPr/>
              </p:nvSpPr>
              <p:spPr>
                <a:xfrm>
                  <a:off x="4475770" y="3182998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4" name="Ellipse 723"/>
                <p:cNvSpPr/>
                <p:nvPr/>
              </p:nvSpPr>
              <p:spPr>
                <a:xfrm>
                  <a:off x="2813455" y="3194455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4" name="Ellipse 743"/>
                <p:cNvSpPr/>
                <p:nvPr/>
              </p:nvSpPr>
              <p:spPr>
                <a:xfrm>
                  <a:off x="2571830" y="327004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7" name="Ellipse 816"/>
                <p:cNvSpPr/>
                <p:nvPr/>
              </p:nvSpPr>
              <p:spPr>
                <a:xfrm>
                  <a:off x="2535830" y="315679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8" name="Ellipse 827"/>
                <p:cNvSpPr/>
                <p:nvPr/>
              </p:nvSpPr>
              <p:spPr>
                <a:xfrm>
                  <a:off x="2536078" y="3221823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56" name="ZoneTexte 10"/>
            <p:cNvSpPr txBox="1">
              <a:spLocks/>
            </p:cNvSpPr>
            <p:nvPr/>
          </p:nvSpPr>
          <p:spPr bwMode="auto">
            <a:xfrm>
              <a:off x="2611236" y="2554789"/>
              <a:ext cx="13079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Ion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@ E=100eV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4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84479" y="28575"/>
            <a:ext cx="6246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Low Energy Beam line at GANIL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583224" y="4725989"/>
            <a:ext cx="797608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1613389" y="1125539"/>
            <a:ext cx="6913685" cy="3292475"/>
            <a:chOff x="1040" y="799"/>
            <a:chExt cx="4718" cy="2074"/>
          </a:xfrm>
        </p:grpSpPr>
        <p:pic>
          <p:nvPicPr>
            <p:cNvPr id="10272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86" t="8299" r="3069" b="12967"/>
            <a:stretch>
              <a:fillRect/>
            </a:stretch>
          </p:blipFill>
          <p:spPr bwMode="auto">
            <a:xfrm>
              <a:off x="1040" y="799"/>
              <a:ext cx="4718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3" name="Rectangle 10"/>
            <p:cNvSpPr>
              <a:spLocks noChangeArrowheads="1"/>
            </p:cNvSpPr>
            <p:nvPr/>
          </p:nvSpPr>
          <p:spPr bwMode="auto">
            <a:xfrm>
              <a:off x="2154" y="1185"/>
              <a:ext cx="1155" cy="156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fr-FR" b="1"/>
            </a:p>
          </p:txBody>
        </p:sp>
        <p:sp>
          <p:nvSpPr>
            <p:cNvPr id="10274" name="Text Box 11"/>
            <p:cNvSpPr txBox="1">
              <a:spLocks noChangeArrowheads="1"/>
            </p:cNvSpPr>
            <p:nvPr/>
          </p:nvSpPr>
          <p:spPr bwMode="auto">
            <a:xfrm>
              <a:off x="2473" y="2383"/>
              <a:ext cx="4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fr-FR" altLang="fr-FR" sz="2800" b="1">
                  <a:solidFill>
                    <a:srgbClr val="FF3300"/>
                  </a:solidFill>
                </a:rPr>
                <a:t>HV</a:t>
              </a:r>
            </a:p>
          </p:txBody>
        </p:sp>
      </p:grpSp>
      <p:sp>
        <p:nvSpPr>
          <p:cNvPr id="10245" name="Line 12"/>
          <p:cNvSpPr>
            <a:spLocks noChangeShapeType="1"/>
          </p:cNvSpPr>
          <p:nvPr/>
        </p:nvSpPr>
        <p:spPr bwMode="auto">
          <a:xfrm flipH="1">
            <a:off x="4970585" y="1666875"/>
            <a:ext cx="298938" cy="8270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b="1"/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4946832" y="1341438"/>
            <a:ext cx="165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0070C0"/>
                </a:solidFill>
              </a:rPr>
              <a:t>Pulsed cavity</a:t>
            </a:r>
          </a:p>
        </p:txBody>
      </p:sp>
      <p:sp>
        <p:nvSpPr>
          <p:cNvPr id="10247" name="AutoShape 15"/>
          <p:cNvSpPr>
            <a:spLocks noChangeArrowheads="1"/>
          </p:cNvSpPr>
          <p:nvPr/>
        </p:nvSpPr>
        <p:spPr bwMode="auto">
          <a:xfrm>
            <a:off x="899747" y="2474914"/>
            <a:ext cx="555381" cy="180975"/>
          </a:xfrm>
          <a:prstGeom prst="rightArrow">
            <a:avLst>
              <a:gd name="adj1" fmla="val 50000"/>
              <a:gd name="adj2" fmla="val 8311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>
              <a:solidFill>
                <a:srgbClr val="FF0000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09838" y="2070101"/>
            <a:ext cx="1390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Beam</a:t>
            </a:r>
            <a:r>
              <a:rPr lang="fr-FR" altLang="fr-F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altLang="fr-FR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</a:t>
            </a:r>
            <a:endParaRPr lang="fr-FR" altLang="fr-FR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LIRAT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7393659" y="1474788"/>
            <a:ext cx="1223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0070C0"/>
                </a:solidFill>
              </a:rPr>
              <a:t>Paul Trap</a:t>
            </a:r>
          </a:p>
        </p:txBody>
      </p:sp>
      <p:sp>
        <p:nvSpPr>
          <p:cNvPr id="10250" name="Line 18"/>
          <p:cNvSpPr>
            <a:spLocks noChangeShapeType="1"/>
          </p:cNvSpPr>
          <p:nvPr/>
        </p:nvSpPr>
        <p:spPr bwMode="auto">
          <a:xfrm flipH="1">
            <a:off x="7828084" y="1809751"/>
            <a:ext cx="234462" cy="606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b="1"/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2942346" y="1163639"/>
            <a:ext cx="22701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0070C0"/>
                </a:solidFill>
              </a:rPr>
              <a:t>RFQ</a:t>
            </a:r>
          </a:p>
          <a:p>
            <a:pPr algn="ctr" eaLnBrk="1" hangingPunct="1"/>
            <a:r>
              <a:rPr lang="fr-FR" altLang="fr-FR" sz="1600" b="1">
                <a:solidFill>
                  <a:srgbClr val="0070C0"/>
                </a:solidFill>
              </a:rPr>
              <a:t>(Cooling &amp; bunching)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6491347" y="1150938"/>
            <a:ext cx="165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0070C0"/>
                </a:solidFill>
              </a:rPr>
              <a:t>Pulsed cavity</a:t>
            </a:r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6997212" y="1485901"/>
            <a:ext cx="369277" cy="9001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b="1"/>
          </a:p>
        </p:txBody>
      </p:sp>
      <p:sp>
        <p:nvSpPr>
          <p:cNvPr id="10254" name="AutoShape 22"/>
          <p:cNvSpPr>
            <a:spLocks/>
          </p:cNvSpPr>
          <p:nvPr/>
        </p:nvSpPr>
        <p:spPr bwMode="auto">
          <a:xfrm rot="-5400000">
            <a:off x="1854933" y="3571021"/>
            <a:ext cx="215900" cy="2094034"/>
          </a:xfrm>
          <a:prstGeom prst="leftBrace">
            <a:avLst>
              <a:gd name="adj1" fmla="val 87561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1773964" y="4757738"/>
            <a:ext cx="915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000000"/>
                </a:solidFill>
              </a:rPr>
              <a:t>10 keV</a:t>
            </a:r>
          </a:p>
        </p:txBody>
      </p:sp>
      <p:sp>
        <p:nvSpPr>
          <p:cNvPr id="10256" name="AutoShape 24"/>
          <p:cNvSpPr>
            <a:spLocks/>
          </p:cNvSpPr>
          <p:nvPr/>
        </p:nvSpPr>
        <p:spPr bwMode="auto">
          <a:xfrm rot="-5400000">
            <a:off x="3998058" y="3721223"/>
            <a:ext cx="215900" cy="1793631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3099064" y="4757738"/>
            <a:ext cx="1794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000000"/>
                </a:solidFill>
              </a:rPr>
              <a:t>100 eV -  &lt;1 eV</a:t>
            </a:r>
          </a:p>
        </p:txBody>
      </p:sp>
      <p:sp>
        <p:nvSpPr>
          <p:cNvPr id="10258" name="AutoShape 26"/>
          <p:cNvSpPr>
            <a:spLocks/>
          </p:cNvSpPr>
          <p:nvPr/>
        </p:nvSpPr>
        <p:spPr bwMode="auto">
          <a:xfrm rot="-5400000">
            <a:off x="6124331" y="3721223"/>
            <a:ext cx="215900" cy="1793631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5797553" y="4757738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000000"/>
                </a:solidFill>
              </a:rPr>
              <a:t>1 keV</a:t>
            </a:r>
          </a:p>
        </p:txBody>
      </p:sp>
      <p:sp>
        <p:nvSpPr>
          <p:cNvPr id="10260" name="AutoShape 28"/>
          <p:cNvSpPr>
            <a:spLocks/>
          </p:cNvSpPr>
          <p:nvPr/>
        </p:nvSpPr>
        <p:spPr bwMode="auto">
          <a:xfrm rot="-5400000">
            <a:off x="7240161" y="4434194"/>
            <a:ext cx="179387" cy="331177"/>
          </a:xfrm>
          <a:prstGeom prst="leftBrace">
            <a:avLst>
              <a:gd name="adj1" fmla="val 16667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  <p:sp>
        <p:nvSpPr>
          <p:cNvPr id="10261" name="Text Box 29"/>
          <p:cNvSpPr txBox="1">
            <a:spLocks noChangeArrowheads="1"/>
          </p:cNvSpPr>
          <p:nvPr/>
        </p:nvSpPr>
        <p:spPr bwMode="auto">
          <a:xfrm>
            <a:off x="6725498" y="47577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000000"/>
                </a:solidFill>
              </a:rPr>
              <a:t>100 eV</a:t>
            </a:r>
          </a:p>
        </p:txBody>
      </p:sp>
      <p:sp>
        <p:nvSpPr>
          <p:cNvPr id="10262" name="Text Box 30"/>
          <p:cNvSpPr txBox="1">
            <a:spLocks noChangeArrowheads="1"/>
          </p:cNvSpPr>
          <p:nvPr/>
        </p:nvSpPr>
        <p:spPr bwMode="auto">
          <a:xfrm>
            <a:off x="7570311" y="4757738"/>
            <a:ext cx="65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000000"/>
                </a:solidFill>
              </a:rPr>
              <a:t>0 eV</a:t>
            </a:r>
          </a:p>
        </p:txBody>
      </p:sp>
      <p:sp>
        <p:nvSpPr>
          <p:cNvPr id="10263" name="Text Box 36"/>
          <p:cNvSpPr txBox="1">
            <a:spLocks noChangeArrowheads="1"/>
          </p:cNvSpPr>
          <p:nvPr/>
        </p:nvSpPr>
        <p:spPr bwMode="auto">
          <a:xfrm>
            <a:off x="654526" y="4721226"/>
            <a:ext cx="878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 u="sng">
                <a:solidFill>
                  <a:srgbClr val="000000"/>
                </a:solidFill>
              </a:rPr>
              <a:t>KE</a:t>
            </a:r>
            <a:r>
              <a:rPr lang="en-US" altLang="fr-FR" b="1" i="1" u="sng" baseline="-25000">
                <a:solidFill>
                  <a:srgbClr val="000000"/>
                </a:solidFill>
              </a:rPr>
              <a:t>ion</a:t>
            </a:r>
            <a:r>
              <a:rPr lang="en-US" altLang="fr-FR" b="1" i="1" u="sng">
                <a:solidFill>
                  <a:srgbClr val="000000"/>
                </a:solidFill>
              </a:rPr>
              <a:t> :</a:t>
            </a:r>
            <a:endParaRPr lang="en-US" altLang="fr-FR" b="1" i="1">
              <a:solidFill>
                <a:srgbClr val="000000"/>
              </a:solidFill>
            </a:endParaRPr>
          </a:p>
        </p:txBody>
      </p:sp>
      <p:sp>
        <p:nvSpPr>
          <p:cNvPr id="10264" name="Text Box 37"/>
          <p:cNvSpPr txBox="1">
            <a:spLocks noChangeArrowheads="1"/>
          </p:cNvSpPr>
          <p:nvPr/>
        </p:nvSpPr>
        <p:spPr bwMode="auto">
          <a:xfrm>
            <a:off x="712490" y="5078413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 i="1" u="sng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fr-FR" altLang="fr-FR" b="1" i="1" u="sng">
                <a:solidFill>
                  <a:srgbClr val="FF3300"/>
                </a:solidFill>
              </a:rPr>
              <a:t>KE:</a:t>
            </a:r>
          </a:p>
        </p:txBody>
      </p:sp>
      <p:sp>
        <p:nvSpPr>
          <p:cNvPr id="10265" name="Text Box 38"/>
          <p:cNvSpPr txBox="1">
            <a:spLocks noChangeArrowheads="1"/>
          </p:cNvSpPr>
          <p:nvPr/>
        </p:nvSpPr>
        <p:spPr bwMode="auto">
          <a:xfrm>
            <a:off x="1794204" y="5045076"/>
            <a:ext cx="922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FF3300"/>
                </a:solidFill>
              </a:rPr>
              <a:t>~20 eV</a:t>
            </a:r>
          </a:p>
        </p:txBody>
      </p:sp>
      <p:sp>
        <p:nvSpPr>
          <p:cNvPr id="10266" name="Text Box 39"/>
          <p:cNvSpPr txBox="1">
            <a:spLocks noChangeArrowheads="1"/>
          </p:cNvSpPr>
          <p:nvPr/>
        </p:nvSpPr>
        <p:spPr bwMode="auto">
          <a:xfrm>
            <a:off x="4122343" y="5045076"/>
            <a:ext cx="793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FF3300"/>
                </a:solidFill>
              </a:rPr>
              <a:t>~1 eV</a:t>
            </a:r>
          </a:p>
        </p:txBody>
      </p:sp>
      <p:sp>
        <p:nvSpPr>
          <p:cNvPr id="10267" name="Text Box 40"/>
          <p:cNvSpPr txBox="1">
            <a:spLocks noChangeArrowheads="1"/>
          </p:cNvSpPr>
          <p:nvPr/>
        </p:nvSpPr>
        <p:spPr bwMode="auto">
          <a:xfrm>
            <a:off x="7444905" y="5045076"/>
            <a:ext cx="986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b="1" i="1">
                <a:solidFill>
                  <a:srgbClr val="FF3300"/>
                </a:solidFill>
              </a:rPr>
              <a:t>~0.1 eV</a:t>
            </a:r>
          </a:p>
        </p:txBody>
      </p:sp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908789" y="5664201"/>
            <a:ext cx="314031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 </a:t>
            </a:r>
            <a:r>
              <a:rPr lang="en-US" b="1" dirty="0">
                <a:latin typeface="+mj-lt"/>
              </a:rPr>
              <a:t>buffer-gas: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H</a:t>
            </a:r>
            <a:r>
              <a:rPr lang="en-US" sz="20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latin typeface="+mj-lt"/>
              </a:rPr>
              <a:t>/ He</a:t>
            </a:r>
            <a:endParaRPr lang="en-US" b="1" baseline="-250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+mj-lt"/>
              </a:rPr>
              <a:t> accumulation: 200ms (cycle)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15461" y="5724525"/>
            <a:ext cx="179509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 ~ 10</a:t>
            </a:r>
            <a:r>
              <a:rPr lang="en-US" b="1" baseline="30000" dirty="0"/>
              <a:t>8</a:t>
            </a:r>
            <a:r>
              <a:rPr lang="en-US" b="1" dirty="0"/>
              <a:t> </a:t>
            </a:r>
            <a:r>
              <a:rPr lang="en-US" b="1" baseline="30000" dirty="0"/>
              <a:t>6</a:t>
            </a:r>
            <a:r>
              <a:rPr lang="en-US" b="1" dirty="0"/>
              <a:t>He</a:t>
            </a:r>
            <a:r>
              <a:rPr lang="en-US" b="1" baseline="30000" dirty="0"/>
              <a:t>+</a:t>
            </a:r>
            <a:r>
              <a:rPr lang="en-US" b="1" dirty="0"/>
              <a:t>/s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6365631" y="5657851"/>
            <a:ext cx="2712427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~2 10</a:t>
            </a:r>
            <a:r>
              <a:rPr lang="en-US" b="1" baseline="30000" dirty="0"/>
              <a:t>4</a:t>
            </a:r>
            <a:r>
              <a:rPr lang="en-US" b="1" dirty="0"/>
              <a:t> </a:t>
            </a:r>
            <a:r>
              <a:rPr lang="en-US" b="1" baseline="30000" dirty="0"/>
              <a:t>6</a:t>
            </a:r>
            <a:r>
              <a:rPr lang="en-US" b="1" dirty="0"/>
              <a:t>He</a:t>
            </a:r>
            <a:r>
              <a:rPr lang="en-US" b="1" baseline="30000" dirty="0"/>
              <a:t>+</a:t>
            </a:r>
            <a:r>
              <a:rPr lang="en-US" b="1" dirty="0"/>
              <a:t> /cycle</a:t>
            </a:r>
            <a:endParaRPr lang="fr-FR" b="1" dirty="0"/>
          </a:p>
          <a:p>
            <a:pPr algn="ctr">
              <a:defRPr/>
            </a:pPr>
            <a:r>
              <a:rPr lang="en-US" b="1" dirty="0"/>
              <a:t> Total efficiency: ~ 10</a:t>
            </a:r>
            <a:r>
              <a:rPr lang="en-US" b="1" baseline="30000" dirty="0"/>
              <a:t>-3</a:t>
            </a:r>
            <a:r>
              <a:rPr lang="en-US" b="1" dirty="0"/>
              <a:t>-10</a:t>
            </a:r>
            <a:r>
              <a:rPr lang="en-US" b="1" baseline="30000" dirty="0"/>
              <a:t>-2</a:t>
            </a:r>
          </a:p>
        </p:txBody>
      </p:sp>
      <p:sp>
        <p:nvSpPr>
          <p:cNvPr id="10271" name="AutoShape 28"/>
          <p:cNvSpPr>
            <a:spLocks/>
          </p:cNvSpPr>
          <p:nvPr/>
        </p:nvSpPr>
        <p:spPr bwMode="auto">
          <a:xfrm rot="-5400000">
            <a:off x="7571338" y="4432606"/>
            <a:ext cx="179388" cy="331177"/>
          </a:xfrm>
          <a:prstGeom prst="leftBrace">
            <a:avLst>
              <a:gd name="adj1" fmla="val 16667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fr-FR" b="1"/>
          </a:p>
        </p:txBody>
      </p:sp>
    </p:spTree>
    <p:extLst>
      <p:ext uri="{BB962C8B-B14F-4D97-AF65-F5344CB8AC3E}">
        <p14:creationId xmlns:p14="http://schemas.microsoft.com/office/powerpoint/2010/main" val="42554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/>
          <p:cNvSpPr>
            <a:spLocks noChangeShapeType="1"/>
          </p:cNvSpPr>
          <p:nvPr/>
        </p:nvSpPr>
        <p:spPr bwMode="auto">
          <a:xfrm>
            <a:off x="1187450" y="439798"/>
            <a:ext cx="7956550" cy="3645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3012" name="Picture 10" descr="P1010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12763"/>
            <a:ext cx="5811838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EPSN0488"/>
          <p:cNvPicPr>
            <a:picLocks noChangeAspect="1" noChangeArrowheads="1"/>
          </p:cNvPicPr>
          <p:nvPr/>
        </p:nvPicPr>
        <p:blipFill>
          <a:blip r:embed="rId3" cstate="email">
            <a:lum bright="-2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4941888"/>
            <a:ext cx="2727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RFQ_Piege_2006_10_ 0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38" y="5013325"/>
            <a:ext cx="27098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3"/>
          <p:cNvSpPr txBox="1">
            <a:spLocks noChangeArrowheads="1"/>
          </p:cNvSpPr>
          <p:nvPr/>
        </p:nvSpPr>
        <p:spPr bwMode="auto">
          <a:xfrm>
            <a:off x="571500" y="2090738"/>
            <a:ext cx="8318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LIRAT</a:t>
            </a:r>
          </a:p>
        </p:txBody>
      </p:sp>
      <p:sp>
        <p:nvSpPr>
          <p:cNvPr id="43016" name="AutoShape 14"/>
          <p:cNvSpPr>
            <a:spLocks noChangeArrowheads="1"/>
          </p:cNvSpPr>
          <p:nvPr/>
        </p:nvSpPr>
        <p:spPr bwMode="auto">
          <a:xfrm>
            <a:off x="576263" y="2600325"/>
            <a:ext cx="1008062" cy="179388"/>
          </a:xfrm>
          <a:prstGeom prst="rightArrow">
            <a:avLst>
              <a:gd name="adj1" fmla="val 50000"/>
              <a:gd name="adj2" fmla="val 14048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250825" y="4616450"/>
            <a:ext cx="9842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RFQCB</a:t>
            </a:r>
          </a:p>
        </p:txBody>
      </p:sp>
      <p:sp>
        <p:nvSpPr>
          <p:cNvPr id="43018" name="Line 16"/>
          <p:cNvSpPr>
            <a:spLocks noChangeShapeType="1"/>
          </p:cNvSpPr>
          <p:nvPr/>
        </p:nvSpPr>
        <p:spPr bwMode="auto">
          <a:xfrm flipV="1">
            <a:off x="1187450" y="2852738"/>
            <a:ext cx="2016125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19" name="Line 17"/>
          <p:cNvSpPr>
            <a:spLocks noChangeShapeType="1"/>
          </p:cNvSpPr>
          <p:nvPr/>
        </p:nvSpPr>
        <p:spPr bwMode="auto">
          <a:xfrm>
            <a:off x="1223963" y="4976813"/>
            <a:ext cx="3603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20" name="Text Box 18"/>
          <p:cNvSpPr txBox="1">
            <a:spLocks noChangeArrowheads="1"/>
          </p:cNvSpPr>
          <p:nvPr/>
        </p:nvSpPr>
        <p:spPr bwMode="auto">
          <a:xfrm>
            <a:off x="7704138" y="3429000"/>
            <a:ext cx="1327150" cy="915988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Paul trap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&amp; detection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chamber</a:t>
            </a:r>
          </a:p>
        </p:txBody>
      </p:sp>
      <p:sp>
        <p:nvSpPr>
          <p:cNvPr id="43021" name="Line 19"/>
          <p:cNvSpPr>
            <a:spLocks noChangeShapeType="1"/>
          </p:cNvSpPr>
          <p:nvPr/>
        </p:nvSpPr>
        <p:spPr bwMode="auto">
          <a:xfrm flipH="1" flipV="1">
            <a:off x="7056438" y="2816225"/>
            <a:ext cx="684212" cy="6492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22" name="Line 20"/>
          <p:cNvSpPr>
            <a:spLocks noChangeShapeType="1"/>
          </p:cNvSpPr>
          <p:nvPr/>
        </p:nvSpPr>
        <p:spPr bwMode="auto">
          <a:xfrm flipH="1">
            <a:off x="7451725" y="4292600"/>
            <a:ext cx="288925" cy="7572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19250" y="39688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i="1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Experimental</a:t>
            </a:r>
            <a:r>
              <a:rPr lang="fr-FR" sz="2000" b="1" i="1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b="1" i="1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method</a:t>
            </a:r>
            <a:r>
              <a:rPr lang="fr-FR" sz="2000" b="1" i="1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: </a:t>
            </a:r>
            <a:r>
              <a:rPr lang="fr-FR" sz="2000" b="1" i="1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LPCTrap</a:t>
            </a:r>
            <a:r>
              <a:rPr lang="fr-FR" sz="2000" b="1" i="1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@ GANIL</a:t>
            </a:r>
          </a:p>
        </p:txBody>
      </p:sp>
    </p:spTree>
    <p:extLst>
      <p:ext uri="{BB962C8B-B14F-4D97-AF65-F5344CB8AC3E}">
        <p14:creationId xmlns:p14="http://schemas.microsoft.com/office/powerpoint/2010/main" val="27711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2526</Words>
  <Application>Microsoft Office PowerPoint</Application>
  <PresentationFormat>Affichage à l'écran (4:3)</PresentationFormat>
  <Paragraphs>898</Paragraphs>
  <Slides>54</Slides>
  <Notes>14</Notes>
  <HiddenSlides>9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1_Modèle par défaut</vt:lpstr>
      <vt:lpstr>Équation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lpc caen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ban</dc:creator>
  <cp:lastModifiedBy>gilles ban</cp:lastModifiedBy>
  <cp:revision>31</cp:revision>
  <dcterms:created xsi:type="dcterms:W3CDTF">2016-03-20T12:45:23Z</dcterms:created>
  <dcterms:modified xsi:type="dcterms:W3CDTF">2016-03-23T07:10:16Z</dcterms:modified>
</cp:coreProperties>
</file>