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8" r:id="rId8"/>
    <p:sldId id="260" r:id="rId9"/>
    <p:sldId id="276" r:id="rId10"/>
    <p:sldId id="277" r:id="rId11"/>
    <p:sldId id="264" r:id="rId12"/>
    <p:sldId id="266" r:id="rId13"/>
    <p:sldId id="263" r:id="rId14"/>
    <p:sldId id="275" r:id="rId15"/>
    <p:sldId id="278" r:id="rId16"/>
    <p:sldId id="272" r:id="rId17"/>
    <p:sldId id="273" r:id="rId18"/>
    <p:sldId id="274" r:id="rId19"/>
    <p:sldId id="269" r:id="rId20"/>
    <p:sldId id="271" r:id="rId21"/>
    <p:sldId id="270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4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6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0A209-A1CD-B54D-9275-421B7A4FC83B}" type="datetimeFigureOut">
              <a:rPr lang="en-US" smtClean="0"/>
              <a:t>29/04/16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1A3E3-FD0A-6F47-A225-93064E7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kuva1"/>
          <p:cNvPicPr>
            <a:picLocks noChangeAspect="1" noChangeArrowheads="1"/>
          </p:cNvPicPr>
          <p:nvPr userDrawn="1"/>
        </p:nvPicPr>
        <p:blipFill>
          <a:blip r:embed="rId1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0975"/>
            <a:ext cx="91440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8228" y="6617958"/>
            <a:ext cx="4749091" cy="276999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H. Koivisto, EMILIE workshop, 21-23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March 2016, GANIL, France </a:t>
            </a:r>
            <a:endParaRPr lang="en-US" dirty="0" smtClean="0"/>
          </a:p>
        </p:txBody>
      </p:sp>
      <p:pic>
        <p:nvPicPr>
          <p:cNvPr id="9" name="Picture 9" descr="vari12pt_iso"/>
          <p:cNvPicPr>
            <a:picLocks noChangeAspect="1" noChangeArrowheads="1"/>
          </p:cNvPicPr>
          <p:nvPr userDrawn="1"/>
        </p:nvPicPr>
        <p:blipFill>
          <a:blip r:embed="rId14">
            <a:lum bright="28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30" y="152400"/>
            <a:ext cx="1232269" cy="75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7000" y="152400"/>
            <a:ext cx="1566227" cy="9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7.emf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7" Type="http://schemas.openxmlformats.org/officeDocument/2006/relationships/image" Target="../media/image30.tiff"/><Relationship Id="rId8" Type="http://schemas.openxmlformats.org/officeDocument/2006/relationships/image" Target="../media/image31.tiff"/><Relationship Id="rId9" Type="http://schemas.openxmlformats.org/officeDocument/2006/relationships/image" Target="../media/image32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Relationship Id="rId3" Type="http://schemas.openxmlformats.org/officeDocument/2006/relationships/image" Target="../media/image3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Relationship Id="rId3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f"/><Relationship Id="rId3" Type="http://schemas.openxmlformats.org/officeDocument/2006/relationships/image" Target="../media/image4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12" y="3510893"/>
            <a:ext cx="1201115" cy="775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765" y="2460099"/>
            <a:ext cx="1284304" cy="1050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12" y="4628083"/>
            <a:ext cx="1158288" cy="9135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3227" y="479113"/>
            <a:ext cx="5697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"/>
                <a:cs typeface="Times"/>
              </a:rPr>
              <a:t>Research of CB ECRIS plasma with the aid of injected 1+ beam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036" y="1437996"/>
            <a:ext cx="663562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H Koivisto</a:t>
            </a:r>
            <a:r>
              <a:rPr lang="en-US" sz="1600" b="1" baseline="30000" dirty="0"/>
              <a:t>1</a:t>
            </a:r>
            <a:r>
              <a:rPr lang="en-US" sz="1600" dirty="0"/>
              <a:t>, </a:t>
            </a:r>
            <a:r>
              <a:rPr lang="en-US" sz="1600" b="1" dirty="0"/>
              <a:t>O Tarvainen</a:t>
            </a:r>
            <a:r>
              <a:rPr lang="en-US" sz="1600" b="1" baseline="30000" dirty="0"/>
              <a:t>1</a:t>
            </a:r>
            <a:r>
              <a:rPr lang="en-US" sz="1600" b="1" dirty="0"/>
              <a:t>, T Lamy</a:t>
            </a:r>
            <a:r>
              <a:rPr lang="en-US" sz="1600" b="1" baseline="30000" dirty="0"/>
              <a:t>2</a:t>
            </a:r>
            <a:r>
              <a:rPr lang="en-US" sz="1600" b="1" dirty="0"/>
              <a:t>, J Angot</a:t>
            </a:r>
            <a:r>
              <a:rPr lang="en-US" sz="1600" b="1" baseline="30000" dirty="0"/>
              <a:t>2</a:t>
            </a:r>
            <a:r>
              <a:rPr lang="en-US" sz="1600" b="1" dirty="0"/>
              <a:t>, T Thuillier</a:t>
            </a:r>
            <a:r>
              <a:rPr lang="en-US" sz="1600" b="1" baseline="30000" dirty="0"/>
              <a:t>2</a:t>
            </a:r>
            <a:r>
              <a:rPr lang="en-US" sz="1600" b="1" dirty="0"/>
              <a:t>, P Delahaye</a:t>
            </a:r>
            <a:r>
              <a:rPr lang="en-US" sz="1600" b="1" baseline="30000" dirty="0"/>
              <a:t>3</a:t>
            </a:r>
            <a:r>
              <a:rPr lang="en-US" sz="1600" b="1" dirty="0"/>
              <a:t>, L Maunoury</a:t>
            </a:r>
            <a:r>
              <a:rPr lang="en-US" sz="1600" b="1" baseline="30000" dirty="0"/>
              <a:t>3</a:t>
            </a:r>
            <a:r>
              <a:rPr lang="en-US" sz="1600" b="1" dirty="0"/>
              <a:t>, J Choinski</a:t>
            </a:r>
            <a:r>
              <a:rPr lang="en-US" sz="1600" b="1" baseline="30000" dirty="0"/>
              <a:t>4</a:t>
            </a:r>
            <a:r>
              <a:rPr lang="en-US" sz="1600" b="1" dirty="0"/>
              <a:t>, L Standylo</a:t>
            </a:r>
            <a:r>
              <a:rPr lang="en-US" sz="1600" b="1" baseline="30000" dirty="0"/>
              <a:t>4</a:t>
            </a:r>
            <a:r>
              <a:rPr lang="en-US" sz="1600" b="1" dirty="0"/>
              <a:t>, A Galatà</a:t>
            </a:r>
            <a:r>
              <a:rPr lang="en-US" sz="1600" b="1" baseline="30000" dirty="0"/>
              <a:t>5</a:t>
            </a:r>
            <a:r>
              <a:rPr lang="en-US" sz="1600" b="1" dirty="0"/>
              <a:t>, G Patti</a:t>
            </a:r>
            <a:r>
              <a:rPr lang="en-US" sz="1600" b="1" baseline="30000" dirty="0"/>
              <a:t>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81536" y="2538356"/>
            <a:ext cx="79199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  University of Jyväskylä, Department of Physics, 40500 Jyväskylä, Finland </a:t>
            </a:r>
          </a:p>
          <a:p>
            <a:r>
              <a:rPr lang="en-US" sz="1400" dirty="0"/>
              <a:t>2  LPSC, </a:t>
            </a:r>
            <a:r>
              <a:rPr lang="en-US" sz="1400" dirty="0" err="1"/>
              <a:t>Université</a:t>
            </a:r>
            <a:r>
              <a:rPr lang="en-US" sz="1400" dirty="0"/>
              <a:t> Grenoble-</a:t>
            </a:r>
            <a:r>
              <a:rPr lang="en-US" sz="1400" dirty="0" err="1"/>
              <a:t>Alpes</a:t>
            </a:r>
            <a:r>
              <a:rPr lang="en-US" sz="1400" dirty="0"/>
              <a:t>, CNRS/IN2P3, 53 Rue des Martyrs, 38026 Grenoble </a:t>
            </a:r>
            <a:r>
              <a:rPr lang="en-US" sz="1400" dirty="0" err="1"/>
              <a:t>Cedex</a:t>
            </a:r>
            <a:r>
              <a:rPr lang="en-US" sz="1400" dirty="0"/>
              <a:t>, France </a:t>
            </a:r>
          </a:p>
          <a:p>
            <a:r>
              <a:rPr lang="en-US" sz="1400" dirty="0"/>
              <a:t>3  GANIL, CEA/DSM-CNRS/IN2P3, Caen </a:t>
            </a:r>
            <a:r>
              <a:rPr lang="en-US" sz="1400" dirty="0" err="1"/>
              <a:t>Cedex</a:t>
            </a:r>
            <a:r>
              <a:rPr lang="en-US" sz="1400" dirty="0"/>
              <a:t> 05, France </a:t>
            </a:r>
          </a:p>
          <a:p>
            <a:r>
              <a:rPr lang="en-US" sz="1400" dirty="0"/>
              <a:t>4  Heavy Ion Laboratory, University of Warsaw, 00-927 Warszawa, Poland </a:t>
            </a:r>
          </a:p>
          <a:p>
            <a:r>
              <a:rPr lang="en-US" sz="1400" dirty="0"/>
              <a:t>5  INFN-</a:t>
            </a:r>
            <a:r>
              <a:rPr lang="en-US" sz="1400" dirty="0" err="1"/>
              <a:t>Laboratori</a:t>
            </a:r>
            <a:r>
              <a:rPr lang="en-US" sz="1400" dirty="0"/>
              <a:t> </a:t>
            </a:r>
            <a:r>
              <a:rPr lang="en-US" sz="1400" dirty="0" err="1"/>
              <a:t>Nazionali</a:t>
            </a:r>
            <a:r>
              <a:rPr lang="en-US" sz="1400" dirty="0"/>
              <a:t> di </a:t>
            </a:r>
            <a:r>
              <a:rPr lang="en-US" sz="1400" dirty="0" err="1"/>
              <a:t>Legnaro</a:t>
            </a:r>
            <a:r>
              <a:rPr lang="en-US" sz="1400" dirty="0"/>
              <a:t>, 35020 </a:t>
            </a:r>
            <a:r>
              <a:rPr lang="en-US" sz="1400" dirty="0" err="1"/>
              <a:t>Legnaro</a:t>
            </a:r>
            <a:r>
              <a:rPr lang="en-US" sz="1400" dirty="0"/>
              <a:t> PD, Italy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933" y="1068810"/>
            <a:ext cx="1553227" cy="7874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7" y="2046710"/>
            <a:ext cx="15795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536" y="2212882"/>
            <a:ext cx="215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Emilie collaboration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000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5450" y="164068"/>
            <a:ext cx="65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Concept of reaction cross section </a:t>
            </a:r>
            <a:r>
              <a:rPr lang="en-US" sz="2400" b="1" dirty="0" smtClean="0">
                <a:latin typeface="Symbol" charset="2"/>
                <a:cs typeface="Symbol" charset="2"/>
              </a:rPr>
              <a:t>s </a:t>
            </a:r>
            <a:r>
              <a:rPr lang="en-US" sz="2400" b="1" dirty="0" smtClean="0">
                <a:latin typeface="Times New Roman"/>
                <a:cs typeface="Times New Roman"/>
              </a:rPr>
              <a:t>and mean free path </a:t>
            </a:r>
            <a:r>
              <a:rPr lang="en-US" sz="2400" b="1" dirty="0" smtClean="0">
                <a:latin typeface="Symbol" charset="2"/>
                <a:cs typeface="Symbol" charset="2"/>
              </a:rPr>
              <a:t>l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8145" y="2210638"/>
            <a:ext cx="371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probability P for (any) reaction is: </a:t>
            </a:r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06017"/>
              </p:ext>
            </p:extLst>
          </p:nvPr>
        </p:nvGraphicFramePr>
        <p:xfrm>
          <a:off x="2763838" y="2951163"/>
          <a:ext cx="15033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3838" y="2951163"/>
                        <a:ext cx="1503362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35902" y="3344176"/>
            <a:ext cx="281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intensity I decreases as:</a:t>
            </a:r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483189"/>
              </p:ext>
            </p:extLst>
          </p:nvPr>
        </p:nvGraphicFramePr>
        <p:xfrm>
          <a:off x="3314700" y="3741738"/>
          <a:ext cx="16510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5" imgW="1117600" imgH="228600" progId="Equation.3">
                  <p:embed/>
                </p:oleObj>
              </mc:Choice>
              <mc:Fallback>
                <p:oleObj name="Equation" r:id="rId5" imgW="1117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4700" y="3741738"/>
                        <a:ext cx="165100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42242" y="4043844"/>
            <a:ext cx="292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the integration we obtain: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400425" y="4443413"/>
            <a:ext cx="2155825" cy="854173"/>
            <a:chOff x="1912668" y="4177303"/>
            <a:chExt cx="2155825" cy="854173"/>
          </a:xfrm>
        </p:grpSpPr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715352"/>
                </p:ext>
              </p:extLst>
            </p:nvPr>
          </p:nvGraphicFramePr>
          <p:xfrm>
            <a:off x="1912668" y="4177303"/>
            <a:ext cx="2155825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9" name="Equation" r:id="rId7" imgW="876300" imgH="254000" progId="Equation.3">
                    <p:embed/>
                  </p:oleObj>
                </mc:Choice>
                <mc:Fallback>
                  <p:oleObj name="Equation" r:id="rId7" imgW="8763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12668" y="4177303"/>
                          <a:ext cx="2155825" cy="623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ight Brace 43"/>
            <p:cNvSpPr/>
            <p:nvPr/>
          </p:nvSpPr>
          <p:spPr>
            <a:xfrm rot="5400000">
              <a:off x="3399579" y="4202782"/>
              <a:ext cx="144028" cy="774700"/>
            </a:xfrm>
            <a:prstGeom prst="rightBrac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55030" y="4662144"/>
              <a:ext cx="705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=1/</a:t>
              </a:r>
              <a:r>
                <a:rPr lang="en-US" i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l</a:t>
              </a:r>
              <a:endParaRPr lang="en-US" i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83725" y="1509133"/>
            <a:ext cx="874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Lets find out how the 1+ intensity decreases when it propagates through the plasma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23470" y="5448300"/>
            <a:ext cx="8223630" cy="646331"/>
          </a:xfrm>
          <a:prstGeom prst="rect">
            <a:avLst/>
          </a:prstGeom>
          <a:solidFill>
            <a:srgbClr val="F7FF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gives the decay of intensity due to (intensity decreasing) reactions inside the CB. Can be used to find out the mean free path…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448704" y="4943294"/>
            <a:ext cx="314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(slow background, “fast” beam)</a:t>
            </a:r>
            <a:endParaRPr lang="en-US" dirty="0"/>
          </a:p>
        </p:txBody>
      </p:sp>
      <p:sp>
        <p:nvSpPr>
          <p:cNvPr id="50" name="Espace réservé du numéro de diapositive 3"/>
          <p:cNvSpPr txBox="1">
            <a:spLocks/>
          </p:cNvSpPr>
          <p:nvPr/>
        </p:nvSpPr>
        <p:spPr bwMode="auto">
          <a:xfrm>
            <a:off x="8413750" y="7023100"/>
            <a:ext cx="6572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smtClean="0">
                <a:latin typeface="Comic Sans MS" charset="0"/>
              </a:rPr>
              <a:t>II/</a:t>
            </a:r>
            <a:fld id="{EACDB120-772F-F945-9C12-EDF79383CB97}" type="slidenum">
              <a:rPr lang="fr-FR" sz="1200">
                <a:latin typeface="Comic Sans MS" charset="0"/>
              </a:rPr>
              <a:pPr eaLnBrk="1" hangingPunct="1"/>
              <a:t>10</a:t>
            </a:fld>
            <a:endParaRPr lang="fr-FR" sz="1200" dirty="0"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6263" y="3715880"/>
            <a:ext cx="299471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has dropped to </a:t>
            </a:r>
            <a:r>
              <a:rPr lang="en-US" i="1" dirty="0" smtClean="0"/>
              <a:t>1/e</a:t>
            </a:r>
            <a:r>
              <a:rPr lang="en-US" dirty="0" smtClean="0"/>
              <a:t> (from it’s original value) when beam has propagated the distance of x =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6309" y="325133"/>
            <a:ext cx="652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Mean free path </a:t>
            </a:r>
            <a:r>
              <a:rPr lang="en-US" sz="2400" b="1" dirty="0" err="1" smtClean="0">
                <a:latin typeface="Symbol" charset="2"/>
                <a:cs typeface="Symbol" charset="2"/>
              </a:rPr>
              <a:t>l</a:t>
            </a:r>
            <a:r>
              <a:rPr lang="en-US" sz="2400" b="1" baseline="-25000" dirty="0" err="1" smtClean="0"/>
              <a:t>c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for collisional capture (for 1+ beam)</a:t>
            </a:r>
            <a:endParaRPr lang="en-US" sz="24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158571" y="2870121"/>
            <a:ext cx="759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here</a:t>
            </a:r>
            <a:r>
              <a:rPr lang="en-US" b="1" dirty="0" smtClean="0">
                <a:latin typeface="Symbol" charset="2"/>
                <a:cs typeface="Symbol" charset="2"/>
              </a:rPr>
              <a:t> l</a:t>
            </a:r>
            <a:r>
              <a:rPr lang="en-US" b="1" baseline="-25000" dirty="0" smtClean="0"/>
              <a:t>i </a:t>
            </a:r>
            <a:r>
              <a:rPr lang="en-US" dirty="0" smtClean="0"/>
              <a:t> is mean free path for in-flight ionization and L effective plasma length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9585" y="2154190"/>
            <a:ext cx="361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Transported 1+ intensity with and without plasma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9480" y="4876190"/>
            <a:ext cx="8376820" cy="1323439"/>
            <a:chOff x="488523" y="3526269"/>
            <a:chExt cx="8376820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488523" y="3526269"/>
              <a:ext cx="8376820" cy="1323439"/>
            </a:xfrm>
            <a:prstGeom prst="rect">
              <a:avLst/>
            </a:prstGeom>
            <a:solidFill>
              <a:srgbClr val="FFFFFF">
                <a:alpha val="51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Using the experimental data (behavior of injected 1+ beam intensity), and frequency scaling of collisions (            ) we can calculate the mean free path (</a:t>
              </a:r>
              <a:r>
                <a:rPr lang="en-US" sz="2000" dirty="0" smtClean="0">
                  <a:solidFill>
                    <a:srgbClr val="FF0000"/>
                  </a:solidFill>
                </a:rPr>
                <a:t>upper limit </a:t>
              </a:r>
              <a:r>
                <a:rPr lang="en-US" sz="2000" dirty="0" smtClean="0"/>
                <a:t>because we assume single collision) for ion-ion collisions, collision frequency and</a:t>
              </a:r>
              <a:r>
                <a:rPr lang="en-US" sz="2000" dirty="0" smtClean="0">
                  <a:solidFill>
                    <a:srgbClr val="FF0000"/>
                  </a:solidFill>
                </a:rPr>
                <a:t> minimum electron density.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116034"/>
                </p:ext>
              </p:extLst>
            </p:nvPr>
          </p:nvGraphicFramePr>
          <p:xfrm>
            <a:off x="3791143" y="3873753"/>
            <a:ext cx="694161" cy="366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" name="Equation" r:id="rId3" imgW="457200" imgH="241300" progId="Equation.3">
                    <p:embed/>
                  </p:oleObj>
                </mc:Choice>
                <mc:Fallback>
                  <p:oleObj name="Equation" r:id="rId3" imgW="4572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91143" y="3873753"/>
                          <a:ext cx="694161" cy="366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 descr="collision frequency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4" y="4116987"/>
            <a:ext cx="4192870" cy="826181"/>
          </a:xfrm>
          <a:prstGeom prst="rect">
            <a:avLst/>
          </a:prstGeom>
        </p:spPr>
      </p:pic>
      <p:pic>
        <p:nvPicPr>
          <p:cNvPr id="7" name="Picture 6" descr="qeffectiv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82" y="4251323"/>
            <a:ext cx="1859611" cy="470459"/>
          </a:xfrm>
          <a:prstGeom prst="rect">
            <a:avLst/>
          </a:prstGeom>
        </p:spPr>
      </p:pic>
      <p:pic>
        <p:nvPicPr>
          <p:cNvPr id="9" name="Picture 8" descr="frequency scaling for collisions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65" y="3224664"/>
            <a:ext cx="1534363" cy="865927"/>
          </a:xfrm>
          <a:prstGeom prst="rect">
            <a:avLst/>
          </a:prstGeom>
        </p:spPr>
      </p:pic>
      <p:pic>
        <p:nvPicPr>
          <p:cNvPr id="12" name="Picture 11" descr="Frequency scaling for lambda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01" y="3251060"/>
            <a:ext cx="1327716" cy="720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52345" y="3325489"/>
            <a:ext cx="243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(from optimum slowing down coefficient)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959709" y="1824492"/>
            <a:ext cx="3873473" cy="1050467"/>
            <a:chOff x="1959709" y="1456192"/>
            <a:chExt cx="3873473" cy="1050467"/>
          </a:xfrm>
        </p:grpSpPr>
        <p:pic>
          <p:nvPicPr>
            <p:cNvPr id="2" name="Picture 1" descr="Mean free path for ion-ion collisions.tiff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6" t="19015" r="5777"/>
            <a:stretch/>
          </p:blipFill>
          <p:spPr>
            <a:xfrm>
              <a:off x="1959709" y="1456192"/>
              <a:ext cx="2759270" cy="1050467"/>
            </a:xfrm>
            <a:prstGeom prst="rect">
              <a:avLst/>
            </a:prstGeom>
          </p:spPr>
        </p:pic>
        <p:sp>
          <p:nvSpPr>
            <p:cNvPr id="8" name="Left Brace 7"/>
            <p:cNvSpPr/>
            <p:nvPr/>
          </p:nvSpPr>
          <p:spPr>
            <a:xfrm>
              <a:off x="5498262" y="1785890"/>
              <a:ext cx="334920" cy="64633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718979" y="2107470"/>
              <a:ext cx="597868" cy="0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730784" y="1873342"/>
              <a:ext cx="583916" cy="596900"/>
              <a:chOff x="876584" y="2247900"/>
              <a:chExt cx="583916" cy="5969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889284" y="2247900"/>
                <a:ext cx="571216" cy="584200"/>
              </a:xfrm>
              <a:prstGeom prst="line">
                <a:avLst/>
              </a:prstGeom>
              <a:ln w="31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876584" y="2260600"/>
                <a:ext cx="571216" cy="584200"/>
              </a:xfrm>
              <a:prstGeom prst="line">
                <a:avLst/>
              </a:prstGeom>
              <a:ln w="31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/>
          <p:cNvSpPr txBox="1"/>
          <p:nvPr/>
        </p:nvSpPr>
        <p:spPr>
          <a:xfrm>
            <a:off x="321382" y="1282700"/>
            <a:ext cx="850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Injected 1+ beam is mainly disturbed by two processes: 1) ion-ion collisions and 2) electron impact ionizations (in-flight). Lets “forgot” ionization at this point (for simplicity)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2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071" y="1185056"/>
            <a:ext cx="826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Ion-ion collision mean free path for 1+ beam (≈ intensity dropped to value of  36 %)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Ion-ion collision frequency (minimum)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Transition charge state (magnetized -&gt; non-magnetized)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Minimum plasma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6765" y="264500"/>
            <a:ext cx="566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Parameters obtained from 1+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deltaV</a:t>
            </a:r>
            <a:r>
              <a:rPr lang="en-US" sz="2400" b="1" dirty="0" smtClean="0"/>
              <a:t> behavior</a:t>
            </a:r>
            <a:endParaRPr lang="en-US" sz="2400" b="1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562" y="2460050"/>
            <a:ext cx="8024836" cy="4266613"/>
            <a:chOff x="1066562" y="2460050"/>
            <a:chExt cx="8024836" cy="4266613"/>
          </a:xfrm>
        </p:grpSpPr>
        <p:grpSp>
          <p:nvGrpSpPr>
            <p:cNvPr id="5" name="Group 4"/>
            <p:cNvGrpSpPr/>
            <p:nvPr/>
          </p:nvGrpSpPr>
          <p:grpSpPr>
            <a:xfrm>
              <a:off x="1066562" y="2460050"/>
              <a:ext cx="8024836" cy="4266613"/>
              <a:chOff x="1066562" y="2460050"/>
              <a:chExt cx="8024836" cy="4266613"/>
            </a:xfrm>
          </p:grpSpPr>
          <p:pic>
            <p:nvPicPr>
              <p:cNvPr id="9" name="Picture 8" descr="Table for mean free paths, frequency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562" y="2460050"/>
                <a:ext cx="6832600" cy="4266613"/>
              </a:xfrm>
              <a:prstGeom prst="rect">
                <a:avLst/>
              </a:prstGeom>
            </p:spPr>
          </p:pic>
          <p:pic>
            <p:nvPicPr>
              <p:cNvPr id="3" name="Picture 2" descr="collision vs lanqmuire frequency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0668" y="3942258"/>
                <a:ext cx="1710730" cy="352686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899162" y="3010743"/>
              <a:ext cx="695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[mm]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99162" y="5003834"/>
              <a:ext cx="695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[mm]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99162" y="3321340"/>
              <a:ext cx="758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[MHz]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99162" y="3631937"/>
              <a:ext cx="758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[MHz]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99162" y="4213645"/>
              <a:ext cx="892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[1/cm</a:t>
              </a:r>
              <a:r>
                <a:rPr lang="en-US" baseline="30000" dirty="0" smtClean="0"/>
                <a:t>3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878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2379684"/>
            <a:ext cx="9215353" cy="3975678"/>
            <a:chOff x="1" y="2379684"/>
            <a:chExt cx="9215353" cy="3975678"/>
          </a:xfrm>
        </p:grpSpPr>
        <p:pic>
          <p:nvPicPr>
            <p:cNvPr id="2" name="Picture 1" descr="mean free path as a function of q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6"/>
            <a:stretch/>
          </p:blipFill>
          <p:spPr>
            <a:xfrm>
              <a:off x="1" y="2451030"/>
              <a:ext cx="4591050" cy="3884372"/>
            </a:xfrm>
            <a:prstGeom prst="rect">
              <a:avLst/>
            </a:prstGeom>
          </p:spPr>
        </p:pic>
        <p:pic>
          <p:nvPicPr>
            <p:cNvPr id="3" name="Picture 2" descr="Frequency vs q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"/>
            <a:stretch/>
          </p:blipFill>
          <p:spPr>
            <a:xfrm>
              <a:off x="4654549" y="2379684"/>
              <a:ext cx="4560805" cy="397567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726765" y="509401"/>
            <a:ext cx="566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Mean free path and (minimum) collision frequency as a function of charge state</a:t>
            </a:r>
            <a:endParaRPr lang="en-US" sz="24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52336" y="3237220"/>
            <a:ext cx="640442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For more information see: O </a:t>
            </a:r>
            <a:r>
              <a:rPr lang="en-US" sz="1200" dirty="0" err="1" smtClean="0">
                <a:latin typeface="Times"/>
                <a:cs typeface="Times"/>
              </a:rPr>
              <a:t>Tarvainen</a:t>
            </a:r>
            <a:r>
              <a:rPr lang="en-US" sz="1200" dirty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et. al., Plasma </a:t>
            </a:r>
            <a:r>
              <a:rPr lang="en-US" sz="1200" dirty="0">
                <a:latin typeface="Times"/>
                <a:cs typeface="Times"/>
              </a:rPr>
              <a:t>Sources Sci. Technol. </a:t>
            </a:r>
            <a:r>
              <a:rPr lang="en-US" sz="1200" b="1" dirty="0">
                <a:latin typeface="Times"/>
                <a:cs typeface="Times"/>
              </a:rPr>
              <a:t>24 </a:t>
            </a:r>
            <a:r>
              <a:rPr lang="en-US" sz="1200" dirty="0">
                <a:latin typeface="Times"/>
                <a:cs typeface="Times"/>
              </a:rPr>
              <a:t>(2015</a:t>
            </a:r>
            <a:r>
              <a:rPr lang="en-US" sz="1200" dirty="0" smtClean="0">
                <a:latin typeface="Times"/>
                <a:cs typeface="Times"/>
              </a:rPr>
              <a:t>) 035014</a:t>
            </a:r>
            <a:endParaRPr lang="en-US" sz="1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1757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nized fra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8" y="2027306"/>
            <a:ext cx="3485802" cy="950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300" y="329168"/>
            <a:ext cx="713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effect of ionizing collisions on the estimated plasma parameters.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300" y="1663230"/>
            <a:ext cx="4169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Symbol" charset="2"/>
                <a:cs typeface="Symbol" charset="2"/>
              </a:rPr>
              <a:t>s:</a:t>
            </a:r>
            <a:r>
              <a:rPr lang="en-US" i="1" dirty="0" smtClean="0"/>
              <a:t> ionization cross section</a:t>
            </a:r>
          </a:p>
          <a:p>
            <a:r>
              <a:rPr lang="en-US" i="1" dirty="0" err="1"/>
              <a:t>v</a:t>
            </a:r>
            <a:r>
              <a:rPr lang="en-US" i="1" baseline="-25000" dirty="0" err="1" smtClean="0"/>
              <a:t>e</a:t>
            </a:r>
            <a:r>
              <a:rPr lang="en-US" i="1" dirty="0" smtClean="0"/>
              <a:t>: electron velocity</a:t>
            </a:r>
          </a:p>
          <a:p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dirty="0" smtClean="0"/>
              <a:t>: injected 1+ velocity (optimized velocity)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44898" y="1657974"/>
            <a:ext cx="359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in-flight correction factor:</a:t>
            </a:r>
            <a:endParaRPr lang="en-US" dirty="0"/>
          </a:p>
        </p:txBody>
      </p:sp>
      <p:pic>
        <p:nvPicPr>
          <p:cNvPr id="6" name="Picture 5" descr="Ionized fraction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383"/>
          <a:stretch/>
        </p:blipFill>
        <p:spPr>
          <a:xfrm>
            <a:off x="76200" y="2977551"/>
            <a:ext cx="4298024" cy="3530600"/>
          </a:xfrm>
          <a:prstGeom prst="rect">
            <a:avLst/>
          </a:prstGeom>
        </p:spPr>
      </p:pic>
      <p:pic>
        <p:nvPicPr>
          <p:cNvPr id="7" name="Picture 6" descr="Corrected values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3"/>
          <a:stretch/>
        </p:blipFill>
        <p:spPr>
          <a:xfrm>
            <a:off x="4374224" y="3129205"/>
            <a:ext cx="4769776" cy="14192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03234" y="2592398"/>
            <a:ext cx="2245861" cy="385153"/>
            <a:chOff x="4686300" y="2592398"/>
            <a:chExt cx="2245861" cy="385153"/>
          </a:xfrm>
        </p:grpSpPr>
        <p:pic>
          <p:nvPicPr>
            <p:cNvPr id="8" name="Picture 7" descr="Ionized fraction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41" t="23872" r="10566" b="53407"/>
            <a:stretch/>
          </p:blipFill>
          <p:spPr>
            <a:xfrm>
              <a:off x="4686300" y="2634650"/>
              <a:ext cx="580915" cy="3429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73133" y="2592398"/>
              <a:ext cx="1759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: rate coefficient</a:t>
              </a:r>
              <a:endParaRPr lang="en-US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72088" y="5329665"/>
            <a:ext cx="258447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"/>
                <a:cs typeface="Times"/>
              </a:rPr>
              <a:t>O </a:t>
            </a:r>
            <a:r>
              <a:rPr lang="en-US" sz="1200" dirty="0" err="1" smtClean="0">
                <a:latin typeface="Times"/>
                <a:cs typeface="Times"/>
              </a:rPr>
              <a:t>Tarvainen</a:t>
            </a:r>
            <a:r>
              <a:rPr lang="en-US" sz="1200" dirty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et. al., Plasma </a:t>
            </a:r>
            <a:r>
              <a:rPr lang="en-US" sz="1200" dirty="0">
                <a:latin typeface="Times"/>
                <a:cs typeface="Times"/>
              </a:rPr>
              <a:t>Sources Sci. Technol. </a:t>
            </a:r>
            <a:r>
              <a:rPr lang="en-US" sz="1200" b="1" dirty="0">
                <a:latin typeface="Times"/>
                <a:cs typeface="Times"/>
              </a:rPr>
              <a:t>24 </a:t>
            </a:r>
            <a:r>
              <a:rPr lang="en-US" sz="1200" dirty="0">
                <a:latin typeface="Times"/>
                <a:cs typeface="Times"/>
              </a:rPr>
              <a:t>(2015</a:t>
            </a:r>
            <a:r>
              <a:rPr lang="en-US" sz="1200" dirty="0" smtClean="0">
                <a:latin typeface="Times"/>
                <a:cs typeface="Times"/>
              </a:rPr>
              <a:t>) 035014</a:t>
            </a:r>
            <a:endParaRPr lang="en-US" sz="1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8942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6765" y="509401"/>
            <a:ext cx="566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Maximum electron density</a:t>
            </a:r>
            <a:endParaRPr lang="en-US" sz="2400" b="1" baseline="-25000" dirty="0"/>
          </a:p>
        </p:txBody>
      </p:sp>
      <p:pic>
        <p:nvPicPr>
          <p:cNvPr id="6" name="Picture 5" descr="Range of n electr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841499"/>
            <a:ext cx="6756400" cy="2102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700" y="1148834"/>
            <a:ext cx="862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Earlier we got minimum electron density of plasma. How to get the upper limit?</a:t>
            </a:r>
          </a:p>
          <a:p>
            <a:r>
              <a:rPr lang="en-US" b="1" dirty="0" smtClean="0"/>
              <a:t>Lets make an assumption: we must first ionize the 1+ ion to charge state 2+ in order to increase the capture probability. Now we can define the electron density because we know: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/>
              <a:t>Mean free path from the experiments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/>
              <a:t>Optimal ion velocity from slowing factor equation (</a:t>
            </a: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V has been optimized)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/>
              <a:t>Ionization rate coefficient</a:t>
            </a:r>
          </a:p>
          <a:p>
            <a:r>
              <a:rPr lang="en-US" b="1" dirty="0" smtClean="0"/>
              <a:t>As a result the upper limit for electron density shows below can be calculated</a:t>
            </a:r>
          </a:p>
        </p:txBody>
      </p:sp>
    </p:spTree>
    <p:extLst>
      <p:ext uri="{BB962C8B-B14F-4D97-AF65-F5344CB8AC3E}">
        <p14:creationId xmlns:p14="http://schemas.microsoft.com/office/powerpoint/2010/main" val="294646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1+ vs delta V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2300"/>
            <a:ext cx="3958264" cy="401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6200" y="636401"/>
            <a:ext cx="655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Injection efficiency of lighter 1+ beam and lighter mixing gas element (main plasma component)</a:t>
            </a:r>
            <a:endParaRPr lang="en-US" sz="2400" b="1" baseline="-25000" dirty="0"/>
          </a:p>
        </p:txBody>
      </p:sp>
      <p:pic>
        <p:nvPicPr>
          <p:cNvPr id="4" name="Picture 3" descr="Na in He plasm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64" y="2249428"/>
            <a:ext cx="3509336" cy="126962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46851"/>
              </p:ext>
            </p:extLst>
          </p:nvPr>
        </p:nvGraphicFramePr>
        <p:xfrm>
          <a:off x="4428164" y="4526280"/>
          <a:ext cx="41910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600"/>
                <a:gridCol w="673100"/>
                <a:gridCol w="723900"/>
                <a:gridCol w="749300"/>
                <a:gridCol w="800100"/>
              </a:tblGrid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Power [W]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R</a:t>
                      </a:r>
                      <a:r>
                        <a:rPr lang="en-US" baseline="-25000" dirty="0" smtClean="0"/>
                        <a:t>b1+</a:t>
                      </a:r>
                      <a:endParaRPr lang="en-US" baseline="30000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9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n</a:t>
                      </a:r>
                      <a:r>
                        <a:rPr lang="en-US" baseline="-25000" dirty="0" err="1" smtClean="0"/>
                        <a:t>ii</a:t>
                      </a:r>
                      <a:r>
                        <a:rPr lang="en-US" baseline="-25000" dirty="0" smtClean="0"/>
                        <a:t>,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Rb1+</a:t>
                      </a:r>
                      <a:endParaRPr lang="en-US" baseline="30000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56200" y="18542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: 1.6 </a:t>
            </a:r>
            <a:r>
              <a:rPr lang="en-US" baseline="30000" dirty="0" smtClean="0"/>
              <a:t>.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r>
              <a:rPr lang="en-US" dirty="0" smtClean="0"/>
              <a:t> to 4.4 </a:t>
            </a:r>
            <a:r>
              <a:rPr lang="en-US" baseline="30000" dirty="0" smtClean="0"/>
              <a:t>.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016500" y="1507026"/>
            <a:ext cx="353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</a:t>
            </a:r>
            <a:r>
              <a:rPr lang="en-US" b="1" baseline="30000" dirty="0" smtClean="0"/>
              <a:t>1+</a:t>
            </a:r>
            <a:r>
              <a:rPr lang="en-US" b="1" dirty="0" smtClean="0"/>
              <a:t> injected into He plasma (6 </a:t>
            </a:r>
            <a:r>
              <a:rPr lang="en-US" b="1" dirty="0" err="1" smtClean="0"/>
              <a:t>eV</a:t>
            </a:r>
            <a:r>
              <a:rPr lang="en-US" b="1" dirty="0" smtClean="0"/>
              <a:t>)</a:t>
            </a:r>
            <a:endParaRPr lang="en-US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020538" y="3856526"/>
            <a:ext cx="342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Rb</a:t>
            </a:r>
            <a:r>
              <a:rPr lang="en-US" b="1" baseline="30000" dirty="0" smtClean="0"/>
              <a:t>1+</a:t>
            </a:r>
            <a:r>
              <a:rPr lang="en-US" b="1" dirty="0" smtClean="0"/>
              <a:t> injected into O plasma (8 </a:t>
            </a:r>
            <a:r>
              <a:rPr lang="en-US" b="1" dirty="0" err="1" smtClean="0"/>
              <a:t>eV</a:t>
            </a:r>
            <a:r>
              <a:rPr lang="en-US" b="1" dirty="0" smtClean="0"/>
              <a:t>)</a:t>
            </a:r>
            <a:endParaRPr lang="en-US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156200" y="414528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: 1.2 </a:t>
            </a:r>
            <a:r>
              <a:rPr lang="en-US" baseline="30000" dirty="0" smtClean="0"/>
              <a:t>.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r>
              <a:rPr lang="en-US" dirty="0" smtClean="0"/>
              <a:t> to 3.2 </a:t>
            </a:r>
            <a:r>
              <a:rPr lang="en-US" baseline="30000" dirty="0" smtClean="0"/>
              <a:t>.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071338" y="3602526"/>
            <a:ext cx="28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Comparison to </a:t>
            </a:r>
            <a:r>
              <a:rPr lang="en-US" b="1" dirty="0" err="1" smtClean="0">
                <a:solidFill>
                  <a:srgbClr val="FF0000"/>
                </a:solidFill>
              </a:rPr>
              <a:t>Rb</a:t>
            </a:r>
            <a:r>
              <a:rPr lang="en-US" b="1" dirty="0" smtClean="0">
                <a:solidFill>
                  <a:srgbClr val="FF0000"/>
                </a:solidFill>
              </a:rPr>
              <a:t> injection: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634" y="3741025"/>
            <a:ext cx="38201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"/>
                <a:cs typeface="Times"/>
              </a:rPr>
              <a:t>O. </a:t>
            </a:r>
            <a:r>
              <a:rPr lang="en-US" sz="1200" dirty="0" err="1" smtClean="0">
                <a:latin typeface="Times"/>
                <a:cs typeface="Times"/>
              </a:rPr>
              <a:t>Tarvainen</a:t>
            </a:r>
            <a:r>
              <a:rPr lang="en-US" sz="1200" dirty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et. al., accepted for publication in Phys. Rev. </a:t>
            </a:r>
            <a:r>
              <a:rPr lang="en-US" sz="1200" dirty="0" err="1" smtClean="0">
                <a:latin typeface="Times"/>
                <a:cs typeface="Times"/>
              </a:rPr>
              <a:t>Acceler</a:t>
            </a:r>
            <a:r>
              <a:rPr lang="en-US" sz="1200" dirty="0" smtClean="0">
                <a:latin typeface="Times"/>
                <a:cs typeface="Times"/>
              </a:rPr>
              <a:t>. </a:t>
            </a:r>
            <a:r>
              <a:rPr lang="en-US" sz="1200" dirty="0">
                <a:latin typeface="Times"/>
                <a:cs typeface="Times"/>
              </a:rPr>
              <a:t>and Beams</a:t>
            </a:r>
            <a:r>
              <a:rPr lang="en-US" sz="1200" dirty="0" smtClean="0">
                <a:latin typeface="Times"/>
                <a:cs typeface="Times"/>
              </a:rPr>
              <a:t> </a:t>
            </a:r>
            <a:endParaRPr lang="en-US" sz="1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8651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6765" y="509401"/>
            <a:ext cx="566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Measured and simulated Na</a:t>
            </a:r>
            <a:r>
              <a:rPr lang="en-US" sz="2400" b="1" baseline="30000" dirty="0" smtClean="0"/>
              <a:t>1+</a:t>
            </a:r>
            <a:r>
              <a:rPr lang="en-US" sz="2400" b="1" dirty="0" smtClean="0"/>
              <a:t> transport efficiency as a function of </a:t>
            </a:r>
            <a:r>
              <a:rPr lang="en-US" sz="2400" b="1" dirty="0" smtClean="0">
                <a:latin typeface="Symbol" charset="2"/>
                <a:cs typeface="Symbol" charset="2"/>
              </a:rPr>
              <a:t>D</a:t>
            </a:r>
            <a:r>
              <a:rPr lang="en-US" sz="2400" b="1" dirty="0" smtClean="0"/>
              <a:t>V</a:t>
            </a:r>
            <a:endParaRPr lang="en-US" sz="24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56300" y="1968500"/>
            <a:ext cx="2738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efficiencies:</a:t>
            </a:r>
          </a:p>
          <a:p>
            <a:r>
              <a:rPr lang="en-US" dirty="0" smtClean="0"/>
              <a:t>Na in He: 20-30 %</a:t>
            </a:r>
          </a:p>
          <a:p>
            <a:r>
              <a:rPr lang="en-US" dirty="0" err="1" smtClean="0"/>
              <a:t>Rb</a:t>
            </a:r>
            <a:r>
              <a:rPr lang="en-US" dirty="0" smtClean="0"/>
              <a:t> in O: 50-60 %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Possible explanation for lower capture efficiency: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Lower average charge state of He plasma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5300" y="1868406"/>
            <a:ext cx="5461000" cy="3656093"/>
            <a:chOff x="495300" y="1868406"/>
            <a:chExt cx="5461000" cy="3656093"/>
          </a:xfrm>
        </p:grpSpPr>
        <p:pic>
          <p:nvPicPr>
            <p:cNvPr id="2" name="Picture 1" descr="experiment vs simulations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" y="1868406"/>
              <a:ext cx="5461000" cy="36560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70400" y="2114034"/>
              <a:ext cx="112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i="1" baseline="-25000" dirty="0" smtClean="0"/>
                <a:t>µ</a:t>
              </a:r>
              <a:r>
                <a:rPr lang="en-US" dirty="0" smtClean="0"/>
                <a:t>: 470 W 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88322" y="4472000"/>
            <a:ext cx="259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Simulations by A. </a:t>
            </a:r>
            <a:r>
              <a:rPr lang="en-US" b="1" i="1" dirty="0" err="1" smtClean="0"/>
              <a:t>Galata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96956" y="2483366"/>
            <a:ext cx="410189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"/>
                <a:cs typeface="Times"/>
              </a:rPr>
              <a:t>O. </a:t>
            </a:r>
            <a:r>
              <a:rPr lang="en-US" sz="1200" dirty="0" err="1" smtClean="0">
                <a:latin typeface="Times"/>
                <a:cs typeface="Times"/>
              </a:rPr>
              <a:t>Tarvainen</a:t>
            </a:r>
            <a:r>
              <a:rPr lang="en-US" sz="1200" dirty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et. al., accepted for publication in Phys. Rev. </a:t>
            </a:r>
            <a:r>
              <a:rPr lang="en-US" sz="1200" dirty="0" err="1" smtClean="0">
                <a:latin typeface="Times"/>
                <a:cs typeface="Times"/>
              </a:rPr>
              <a:t>Acceler</a:t>
            </a:r>
            <a:r>
              <a:rPr lang="en-US" sz="1200" dirty="0" smtClean="0">
                <a:latin typeface="Times"/>
                <a:cs typeface="Times"/>
              </a:rPr>
              <a:t>. </a:t>
            </a:r>
            <a:r>
              <a:rPr lang="en-US" sz="1200" dirty="0">
                <a:latin typeface="Times"/>
                <a:cs typeface="Times"/>
              </a:rPr>
              <a:t>and Beams</a:t>
            </a:r>
            <a:r>
              <a:rPr lang="en-US" sz="1200" dirty="0" smtClean="0">
                <a:latin typeface="Times"/>
                <a:cs typeface="Times"/>
              </a:rPr>
              <a:t> </a:t>
            </a:r>
            <a:endParaRPr lang="en-US" sz="1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5081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6765" y="509401"/>
            <a:ext cx="566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Measured and simulated Na</a:t>
            </a:r>
            <a:r>
              <a:rPr lang="en-US" sz="2400" b="1" baseline="30000" dirty="0" smtClean="0"/>
              <a:t>1+</a:t>
            </a:r>
            <a:r>
              <a:rPr lang="en-US" sz="2400" b="1" dirty="0" smtClean="0"/>
              <a:t> transport efficiency as a function of </a:t>
            </a:r>
            <a:r>
              <a:rPr lang="en-US" sz="2400" b="1" dirty="0" smtClean="0">
                <a:latin typeface="Symbol" charset="2"/>
                <a:cs typeface="Symbol" charset="2"/>
              </a:rPr>
              <a:t>D</a:t>
            </a:r>
            <a:r>
              <a:rPr lang="en-US" sz="2400" b="1" dirty="0" smtClean="0"/>
              <a:t>V</a:t>
            </a:r>
            <a:endParaRPr lang="en-US" sz="2400" b="1" baseline="-25000" dirty="0"/>
          </a:p>
        </p:txBody>
      </p:sp>
      <p:pic>
        <p:nvPicPr>
          <p:cNvPr id="7" name="Picture 6" descr="Sim vs ex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6" y="2583768"/>
            <a:ext cx="6388100" cy="2928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4300" y="1840468"/>
            <a:ext cx="595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agreement between simulations and experimental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9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21360" r="2193" b="14966"/>
          <a:stretch/>
        </p:blipFill>
        <p:spPr bwMode="auto">
          <a:xfrm>
            <a:off x="252428" y="2541368"/>
            <a:ext cx="8591938" cy="32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341039"/>
            <a:ext cx="816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i-FI" dirty="0" err="1" smtClean="0"/>
              <a:t>Beam</a:t>
            </a:r>
            <a:r>
              <a:rPr lang="fi-FI" dirty="0" smtClean="0"/>
              <a:t> </a:t>
            </a:r>
            <a:r>
              <a:rPr lang="fi-FI" dirty="0" err="1" smtClean="0"/>
              <a:t>currents</a:t>
            </a:r>
            <a:r>
              <a:rPr lang="fi-FI" dirty="0" smtClean="0"/>
              <a:t> of the </a:t>
            </a:r>
            <a:r>
              <a:rPr lang="fi-FI" dirty="0" err="1" smtClean="0"/>
              <a:t>buffer</a:t>
            </a:r>
            <a:r>
              <a:rPr lang="fi-FI" dirty="0" smtClean="0"/>
              <a:t> </a:t>
            </a:r>
            <a:r>
              <a:rPr lang="fi-FI" dirty="0" err="1" smtClean="0"/>
              <a:t>gas</a:t>
            </a:r>
            <a:r>
              <a:rPr lang="fi-FI" dirty="0" smtClean="0"/>
              <a:t> </a:t>
            </a:r>
            <a:r>
              <a:rPr lang="fi-FI" dirty="0" err="1" smtClean="0"/>
              <a:t>species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affected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1+ </a:t>
            </a:r>
            <a:r>
              <a:rPr lang="fi-FI" dirty="0" err="1" smtClean="0"/>
              <a:t>injection</a:t>
            </a:r>
            <a:endParaRPr lang="fi-FI" dirty="0" smtClean="0"/>
          </a:p>
          <a:p>
            <a:pPr marL="285750" indent="-285750">
              <a:buFont typeface="Wingdings" charset="2"/>
              <a:buChar char="ü"/>
            </a:pPr>
            <a:r>
              <a:rPr lang="fi-FI" dirty="0" smtClean="0"/>
              <a:t>The </a:t>
            </a:r>
            <a:r>
              <a:rPr lang="fi-FI" dirty="0" err="1" smtClean="0"/>
              <a:t>magnitude</a:t>
            </a:r>
            <a:r>
              <a:rPr lang="fi-FI" dirty="0" smtClean="0"/>
              <a:t> of the </a:t>
            </a:r>
            <a:r>
              <a:rPr lang="fi-FI" dirty="0" err="1" smtClean="0"/>
              <a:t>effect</a:t>
            </a:r>
            <a:r>
              <a:rPr lang="fi-FI" dirty="0" smtClean="0"/>
              <a:t> </a:t>
            </a:r>
            <a:r>
              <a:rPr lang="fi-FI" dirty="0" err="1" smtClean="0"/>
              <a:t>follows</a:t>
            </a:r>
            <a:r>
              <a:rPr lang="fi-FI" dirty="0"/>
              <a:t> </a:t>
            </a:r>
            <a:r>
              <a:rPr lang="fi-FI" dirty="0" smtClean="0"/>
              <a:t>the </a:t>
            </a:r>
            <a:r>
              <a:rPr lang="fi-FI" dirty="0" err="1" smtClean="0"/>
              <a:t>injected</a:t>
            </a:r>
            <a:r>
              <a:rPr lang="fi-FI" dirty="0" smtClean="0"/>
              <a:t>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linearly</a:t>
            </a:r>
            <a:endParaRPr lang="fi-FI" dirty="0" smtClean="0"/>
          </a:p>
          <a:p>
            <a:pPr marL="285750" indent="-285750">
              <a:buFont typeface="Wingdings" charset="2"/>
              <a:buChar char="ü"/>
            </a:pPr>
            <a:r>
              <a:rPr lang="fi-FI" dirty="0" err="1" smtClean="0"/>
              <a:t>This</a:t>
            </a:r>
            <a:r>
              <a:rPr lang="fi-FI" dirty="0" smtClean="0"/>
              <a:t> is </a:t>
            </a:r>
            <a:r>
              <a:rPr lang="fi-FI" dirty="0" err="1" smtClean="0"/>
              <a:t>probably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gas</a:t>
            </a:r>
            <a:r>
              <a:rPr lang="fi-FI" dirty="0" smtClean="0"/>
              <a:t> </a:t>
            </a:r>
            <a:r>
              <a:rPr lang="fi-FI" dirty="0" err="1" smtClean="0"/>
              <a:t>mixing</a:t>
            </a:r>
            <a:r>
              <a:rPr lang="fi-FI" dirty="0" smtClean="0"/>
              <a:t> </a:t>
            </a:r>
            <a:r>
              <a:rPr lang="fi-FI" dirty="0" err="1" smtClean="0"/>
              <a:t>effect</a:t>
            </a:r>
            <a:r>
              <a:rPr lang="fi-FI" dirty="0" smtClean="0"/>
              <a:t> </a:t>
            </a:r>
            <a:r>
              <a:rPr lang="fi-FI" dirty="0" err="1" smtClean="0"/>
              <a:t>which</a:t>
            </a:r>
            <a:r>
              <a:rPr lang="fi-FI" dirty="0" smtClean="0"/>
              <a:t> is </a:t>
            </a:r>
            <a:r>
              <a:rPr lang="fi-FI" dirty="0" err="1" smtClean="0"/>
              <a:t>believed</a:t>
            </a:r>
            <a:r>
              <a:rPr lang="fi-FI" dirty="0" smtClean="0"/>
              <a:t> to </a:t>
            </a:r>
            <a:r>
              <a:rPr lang="fi-FI" dirty="0" err="1" smtClean="0"/>
              <a:t>affect</a:t>
            </a:r>
            <a:r>
              <a:rPr lang="fi-FI" dirty="0" smtClean="0"/>
              <a:t> the </a:t>
            </a:r>
            <a:r>
              <a:rPr lang="fi-FI" dirty="0" err="1" smtClean="0"/>
              <a:t>confinement</a:t>
            </a:r>
            <a:r>
              <a:rPr lang="fi-FI" dirty="0" smtClean="0"/>
              <a:t> </a:t>
            </a:r>
            <a:r>
              <a:rPr lang="fi-FI" dirty="0" err="1" smtClean="0"/>
              <a:t>times</a:t>
            </a:r>
            <a:r>
              <a:rPr lang="fi-FI" dirty="0" smtClean="0"/>
              <a:t> of </a:t>
            </a:r>
            <a:r>
              <a:rPr lang="fi-FI" dirty="0" err="1" smtClean="0"/>
              <a:t>both</a:t>
            </a:r>
            <a:r>
              <a:rPr lang="fi-FI" dirty="0" smtClean="0"/>
              <a:t> the </a:t>
            </a:r>
            <a:r>
              <a:rPr lang="fi-FI" dirty="0" err="1" smtClean="0"/>
              <a:t>heavier</a:t>
            </a:r>
            <a:r>
              <a:rPr lang="fi-FI" dirty="0" smtClean="0"/>
              <a:t> and </a:t>
            </a:r>
            <a:r>
              <a:rPr lang="fi-FI" dirty="0" err="1" smtClean="0"/>
              <a:t>lighter</a:t>
            </a:r>
            <a:r>
              <a:rPr lang="fi-FI" dirty="0" smtClean="0"/>
              <a:t> </a:t>
            </a:r>
            <a:r>
              <a:rPr lang="fi-FI" dirty="0" err="1" smtClean="0"/>
              <a:t>species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1625165" y="293501"/>
            <a:ext cx="566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Effect of injected heavier element on the intensity of the mixing gas element 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4924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ge breeder efficienc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8" y="2126183"/>
            <a:ext cx="4939611" cy="3320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7298" y="290981"/>
            <a:ext cx="5697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Global efficiency measurements with LPSC CB ECRIS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24" y="2273598"/>
            <a:ext cx="3981484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/>
              <a:t>An anomalous global efficiency of the extracted 1+ beam was discovered at the LPSC charge breeder. </a:t>
            </a: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Different characteristics for neutral and 1+ beam injection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It was </a:t>
            </a:r>
            <a:r>
              <a:rPr lang="en-US" dirty="0" smtClean="0"/>
              <a:t>assumed and later confirmed </a:t>
            </a:r>
            <a:r>
              <a:rPr lang="en-US" dirty="0"/>
              <a:t>that a fraction of injected 1+ beam propagates through the charge breeder </a:t>
            </a:r>
            <a:r>
              <a:rPr lang="en-US" dirty="0" smtClean="0"/>
              <a:t>plasma (oxygen) </a:t>
            </a:r>
            <a:r>
              <a:rPr lang="en-US" dirty="0"/>
              <a:t>without being captured and ionized.</a:t>
            </a:r>
            <a:r>
              <a:rPr lang="en-US" dirty="0" smtClean="0">
                <a:effectLst/>
              </a:rPr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Can we use this as a diagnostic tool?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48200" y="1580634"/>
            <a:ext cx="3081829" cy="3555287"/>
            <a:chOff x="4648200" y="1580634"/>
            <a:chExt cx="3081829" cy="3555287"/>
          </a:xfrm>
        </p:grpSpPr>
        <p:sp>
          <p:nvSpPr>
            <p:cNvPr id="2" name="Oval 1"/>
            <p:cNvSpPr/>
            <p:nvPr/>
          </p:nvSpPr>
          <p:spPr>
            <a:xfrm>
              <a:off x="4648200" y="2240483"/>
              <a:ext cx="685800" cy="289543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70600" y="1580634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What happens?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>
              <a:endCxn id="2" idx="0"/>
            </p:cNvCxnSpPr>
            <p:nvPr/>
          </p:nvCxnSpPr>
          <p:spPr>
            <a:xfrm flipH="1">
              <a:off x="4991100" y="1949966"/>
              <a:ext cx="914400" cy="2905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241195" y="5447008"/>
            <a:ext cx="4673074" cy="369332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Krypton ion beam intensities measured after CB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39013" y="3988323"/>
            <a:ext cx="327525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aseline="30000" dirty="0"/>
              <a:t>Koivisto H et al 2014 Rev. Sci. Instrum. 85 02B917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0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120900"/>
            <a:ext cx="75311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use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1+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injection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and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charge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breeding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to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study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the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gas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mixing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effect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on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ion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confinement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times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fi-FI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7065" y="509401"/>
            <a:ext cx="566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Question for future experiments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41359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26395" r="21556" b="63945"/>
          <a:stretch/>
        </p:blipFill>
        <p:spPr bwMode="auto">
          <a:xfrm>
            <a:off x="0" y="1144664"/>
            <a:ext cx="90785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38318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 smtClean="0"/>
              <a:t>Particle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balance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equation</a:t>
            </a:r>
            <a:r>
              <a:rPr lang="fi-FI" sz="2400" b="1" dirty="0"/>
              <a:t> </a:t>
            </a:r>
            <a:r>
              <a:rPr lang="fi-FI" sz="2400" b="1" dirty="0" smtClean="0"/>
              <a:t>for </a:t>
            </a:r>
            <a:r>
              <a:rPr lang="fi-FI" sz="2400" b="1" dirty="0" err="1" smtClean="0"/>
              <a:t>charge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state</a:t>
            </a:r>
            <a:r>
              <a:rPr lang="fi-FI" sz="2400" b="1" dirty="0" smtClean="0"/>
              <a:t> q</a:t>
            </a:r>
            <a:endParaRPr lang="fi-FI" sz="2400" b="1" dirty="0"/>
          </a:p>
        </p:txBody>
      </p:sp>
      <p:sp>
        <p:nvSpPr>
          <p:cNvPr id="4" name="Oval 3"/>
          <p:cNvSpPr/>
          <p:nvPr/>
        </p:nvSpPr>
        <p:spPr>
          <a:xfrm>
            <a:off x="8332926" y="1170692"/>
            <a:ext cx="823900" cy="96457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6705600" y="251626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Loss</a:t>
            </a:r>
            <a:r>
              <a:rPr lang="fi-FI" dirty="0" smtClean="0"/>
              <a:t> </a:t>
            </a:r>
            <a:r>
              <a:rPr lang="fi-FI" dirty="0" err="1" smtClean="0"/>
              <a:t>term</a:t>
            </a:r>
            <a:r>
              <a:rPr lang="fi-FI" dirty="0" smtClean="0"/>
              <a:t> </a:t>
            </a:r>
            <a:r>
              <a:rPr lang="fi-FI" dirty="0" err="1" smtClean="0"/>
              <a:t>defined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ion</a:t>
            </a:r>
            <a:r>
              <a:rPr lang="fi-FI" dirty="0" smtClean="0"/>
              <a:t> </a:t>
            </a:r>
            <a:r>
              <a:rPr lang="fi-FI" dirty="0" err="1" smtClean="0"/>
              <a:t>confinement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406399" y="3214143"/>
            <a:ext cx="8672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How to </a:t>
            </a:r>
            <a:r>
              <a:rPr lang="fi-FI" b="1" dirty="0" err="1" smtClean="0"/>
              <a:t>measure</a:t>
            </a:r>
            <a:r>
              <a:rPr lang="fi-FI" b="1" dirty="0" smtClean="0"/>
              <a:t> the </a:t>
            </a:r>
            <a:r>
              <a:rPr lang="fi-FI" b="1" dirty="0" err="1" smtClean="0"/>
              <a:t>confinement</a:t>
            </a:r>
            <a:r>
              <a:rPr lang="fi-FI" b="1" dirty="0" smtClean="0"/>
              <a:t> </a:t>
            </a:r>
            <a:r>
              <a:rPr lang="fi-FI" b="1" dirty="0" err="1" smtClean="0"/>
              <a:t>time</a:t>
            </a:r>
            <a:r>
              <a:rPr lang="fi-FI" b="1" dirty="0" smtClean="0"/>
              <a:t> with the 1+ </a:t>
            </a:r>
            <a:r>
              <a:rPr lang="fi-FI" b="1" dirty="0" err="1" smtClean="0"/>
              <a:t>injection</a:t>
            </a:r>
            <a:r>
              <a:rPr lang="fi-FI" b="1" dirty="0" smtClean="0"/>
              <a:t> </a:t>
            </a:r>
            <a:r>
              <a:rPr lang="fi-FI" b="1" dirty="0" err="1" smtClean="0"/>
              <a:t>method</a:t>
            </a:r>
            <a:r>
              <a:rPr lang="fi-FI" b="1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fi-FI" dirty="0"/>
          </a:p>
          <a:p>
            <a:pPr marL="342900" indent="-342900">
              <a:buFont typeface="+mj-lt"/>
              <a:buAutoNum type="arabicParenR"/>
            </a:pPr>
            <a:r>
              <a:rPr lang="fi-FI" dirty="0" err="1" smtClean="0"/>
              <a:t>Switch</a:t>
            </a:r>
            <a:r>
              <a:rPr lang="fi-FI" dirty="0" smtClean="0"/>
              <a:t> on the 1+ </a:t>
            </a:r>
            <a:r>
              <a:rPr lang="fi-FI" dirty="0" err="1" smtClean="0"/>
              <a:t>injection</a:t>
            </a:r>
            <a:r>
              <a:rPr lang="fi-FI" dirty="0" smtClean="0"/>
              <a:t> (</a:t>
            </a:r>
            <a:r>
              <a:rPr lang="fi-FI" dirty="0" err="1" smtClean="0"/>
              <a:t>preferable</a:t>
            </a:r>
            <a:r>
              <a:rPr lang="fi-FI" dirty="0" smtClean="0"/>
              <a:t> alkali </a:t>
            </a:r>
            <a:r>
              <a:rPr lang="fi-FI" dirty="0" err="1" smtClean="0"/>
              <a:t>metal</a:t>
            </a:r>
            <a:r>
              <a:rPr lang="fi-FI" dirty="0" smtClean="0"/>
              <a:t>)</a:t>
            </a:r>
            <a:endParaRPr lang="fi-FI" dirty="0"/>
          </a:p>
          <a:p>
            <a:pPr marL="342900" indent="-342900">
              <a:buFont typeface="+mj-lt"/>
              <a:buAutoNum type="arabicParenR"/>
            </a:pPr>
            <a:r>
              <a:rPr lang="fi-FI" dirty="0" err="1" smtClean="0"/>
              <a:t>Wait</a:t>
            </a:r>
            <a:r>
              <a:rPr lang="fi-FI" dirty="0" smtClean="0"/>
              <a:t> </a:t>
            </a:r>
            <a:r>
              <a:rPr lang="fi-FI" dirty="0" err="1" smtClean="0"/>
              <a:t>until</a:t>
            </a:r>
            <a:r>
              <a:rPr lang="fi-FI" dirty="0" smtClean="0"/>
              <a:t>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charge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currents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saturated</a:t>
            </a:r>
            <a:endParaRPr lang="fi-FI" dirty="0" smtClean="0"/>
          </a:p>
          <a:p>
            <a:pPr marL="342900" indent="-342900">
              <a:buFont typeface="+mj-lt"/>
              <a:buAutoNum type="arabicParenR"/>
            </a:pP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off</a:t>
            </a:r>
            <a:r>
              <a:rPr lang="fi-FI" dirty="0" smtClean="0"/>
              <a:t> the 1+ </a:t>
            </a:r>
            <a:r>
              <a:rPr lang="fi-FI" dirty="0" err="1" smtClean="0"/>
              <a:t>injection</a:t>
            </a:r>
            <a:endParaRPr lang="fi-FI" dirty="0" smtClean="0"/>
          </a:p>
          <a:p>
            <a:pPr marL="342900" indent="-342900">
              <a:buFont typeface="+mj-lt"/>
              <a:buAutoNum type="arabicParenR"/>
            </a:pPr>
            <a:r>
              <a:rPr lang="fi-FI" dirty="0" err="1" smtClean="0"/>
              <a:t>Measure</a:t>
            </a:r>
            <a:r>
              <a:rPr lang="fi-FI" dirty="0" smtClean="0"/>
              <a:t> the </a:t>
            </a:r>
            <a:r>
              <a:rPr lang="fi-FI" u="sng" dirty="0" err="1" smtClean="0"/>
              <a:t>decay</a:t>
            </a:r>
            <a:r>
              <a:rPr lang="fi-FI" u="sng" dirty="0" smtClean="0"/>
              <a:t> </a:t>
            </a:r>
            <a:r>
              <a:rPr lang="fi-FI" u="sng" dirty="0" err="1" smtClean="0"/>
              <a:t>constant</a:t>
            </a:r>
            <a:r>
              <a:rPr lang="fi-FI" dirty="0" smtClean="0"/>
              <a:t> </a:t>
            </a:r>
            <a:r>
              <a:rPr lang="fi-FI" dirty="0" err="1" smtClean="0"/>
              <a:t>immediately</a:t>
            </a:r>
            <a:r>
              <a:rPr lang="fi-FI" dirty="0" smtClean="0"/>
              <a:t> </a:t>
            </a:r>
            <a:r>
              <a:rPr lang="fi-FI" dirty="0" err="1" smtClean="0"/>
              <a:t>following</a:t>
            </a:r>
            <a:r>
              <a:rPr lang="fi-FI" dirty="0" smtClean="0"/>
              <a:t> the </a:t>
            </a:r>
            <a:r>
              <a:rPr lang="fi-FI" dirty="0" err="1" smtClean="0"/>
              <a:t>trailing</a:t>
            </a:r>
            <a:r>
              <a:rPr lang="fi-FI" dirty="0" smtClean="0"/>
              <a:t> </a:t>
            </a:r>
            <a:r>
              <a:rPr lang="fi-FI" dirty="0" err="1" smtClean="0"/>
              <a:t>edge</a:t>
            </a:r>
            <a:r>
              <a:rPr lang="fi-FI" dirty="0" smtClean="0"/>
              <a:t> of the 1+ </a:t>
            </a:r>
            <a:r>
              <a:rPr lang="fi-FI" dirty="0" err="1" smtClean="0"/>
              <a:t>pulse</a:t>
            </a:r>
            <a:r>
              <a:rPr lang="fi-FI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fi-FI" dirty="0" err="1" smtClean="0"/>
              <a:t>Obtain</a:t>
            </a:r>
            <a:r>
              <a:rPr lang="fi-FI" dirty="0" smtClean="0"/>
              <a:t> </a:t>
            </a:r>
            <a:r>
              <a:rPr lang="fi-FI" dirty="0" err="1" smtClean="0"/>
              <a:t>ion</a:t>
            </a:r>
            <a:r>
              <a:rPr lang="fi-FI" dirty="0" smtClean="0"/>
              <a:t> </a:t>
            </a:r>
            <a:r>
              <a:rPr lang="fi-FI" dirty="0" err="1" smtClean="0"/>
              <a:t>confinement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66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7480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err="1" smtClean="0"/>
              <a:t>If</a:t>
            </a:r>
            <a:r>
              <a:rPr lang="fi-FI" sz="2000" b="1" dirty="0" smtClean="0"/>
              <a:t> the </a:t>
            </a:r>
            <a:r>
              <a:rPr lang="fi-FI" sz="2000" b="1" dirty="0" err="1" smtClean="0"/>
              <a:t>procedure</a:t>
            </a:r>
            <a:r>
              <a:rPr lang="fi-FI" sz="2000" b="1" dirty="0" smtClean="0"/>
              <a:t> is </a:t>
            </a:r>
            <a:r>
              <a:rPr lang="fi-FI" sz="2000" b="1" dirty="0" err="1" smtClean="0"/>
              <a:t>repeated</a:t>
            </a:r>
            <a:r>
              <a:rPr lang="fi-FI" sz="2000" b="1" dirty="0" smtClean="0"/>
              <a:t> with </a:t>
            </a:r>
            <a:r>
              <a:rPr lang="fi-FI" sz="2000" b="1" dirty="0" err="1" smtClean="0"/>
              <a:t>different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buffer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gas</a:t>
            </a:r>
            <a:r>
              <a:rPr lang="fi-FI" sz="2000" b="1" dirty="0" smtClean="0"/>
              <a:t> / </a:t>
            </a:r>
            <a:r>
              <a:rPr lang="fi-FI" sz="2000" b="1" dirty="0" err="1" smtClean="0"/>
              <a:t>injected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ion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species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combinations</a:t>
            </a:r>
            <a:r>
              <a:rPr lang="fi-FI" sz="2000" b="1" dirty="0" smtClean="0"/>
              <a:t>, the </a:t>
            </a:r>
            <a:r>
              <a:rPr lang="fi-FI" sz="2000" b="1" dirty="0" err="1" smtClean="0"/>
              <a:t>effect</a:t>
            </a:r>
            <a:r>
              <a:rPr lang="fi-FI" sz="2000" b="1" dirty="0" smtClean="0"/>
              <a:t> of </a:t>
            </a:r>
            <a:r>
              <a:rPr lang="fi-FI" sz="2000" b="1" dirty="0" err="1" smtClean="0"/>
              <a:t>gas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mixing</a:t>
            </a:r>
            <a:r>
              <a:rPr lang="fi-FI" sz="2000" b="1" dirty="0" smtClean="0"/>
              <a:t> on the </a:t>
            </a:r>
            <a:r>
              <a:rPr lang="fi-FI" sz="2000" b="1" dirty="0" err="1" smtClean="0"/>
              <a:t>ion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confinement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time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can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be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measured</a:t>
            </a:r>
            <a:r>
              <a:rPr lang="fi-FI" sz="2000" b="1" dirty="0" smtClean="0"/>
              <a:t> at </a:t>
            </a:r>
            <a:r>
              <a:rPr lang="fi-FI" sz="2000" b="1" dirty="0" err="1" smtClean="0"/>
              <a:t>least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qualitatively</a:t>
            </a:r>
            <a:r>
              <a:rPr lang="fi-FI" sz="2000" b="1" dirty="0" smtClean="0"/>
              <a:t>.</a:t>
            </a:r>
          </a:p>
          <a:p>
            <a:pPr algn="ctr"/>
            <a:endParaRPr lang="fi-FI" sz="2000" b="1" dirty="0"/>
          </a:p>
          <a:p>
            <a:pPr algn="ctr"/>
            <a:r>
              <a:rPr lang="fi-FI" sz="2000" b="1" dirty="0" err="1" smtClean="0"/>
              <a:t>First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direct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measurement</a:t>
            </a:r>
            <a:r>
              <a:rPr lang="fi-FI" sz="2000" b="1" dirty="0" smtClean="0"/>
              <a:t> of the </a:t>
            </a:r>
            <a:r>
              <a:rPr lang="fi-FI" sz="2000" b="1" dirty="0" err="1" smtClean="0"/>
              <a:t>effect</a:t>
            </a:r>
            <a:r>
              <a:rPr lang="fi-FI" sz="2000" b="1" dirty="0" smtClean="0"/>
              <a:t>!</a:t>
            </a:r>
          </a:p>
          <a:p>
            <a:pPr algn="ctr"/>
            <a:endParaRPr lang="fi-FI" sz="2000" b="1" dirty="0"/>
          </a:p>
          <a:p>
            <a:pPr algn="ctr"/>
            <a:r>
              <a:rPr lang="fi-FI" sz="2000" b="1" dirty="0" err="1" smtClean="0"/>
              <a:t>Can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be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performed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also</a:t>
            </a:r>
            <a:r>
              <a:rPr lang="fi-FI" sz="2000" b="1" dirty="0" smtClean="0"/>
              <a:t> with a </a:t>
            </a:r>
            <a:r>
              <a:rPr lang="fi-FI" sz="2000" b="1" dirty="0" err="1" smtClean="0"/>
              <a:t>conventional</a:t>
            </a:r>
            <a:r>
              <a:rPr lang="fi-FI" sz="2000" b="1" dirty="0" smtClean="0"/>
              <a:t> ECRIS </a:t>
            </a:r>
            <a:r>
              <a:rPr lang="fi-FI" sz="2000" b="1" dirty="0" err="1" smtClean="0"/>
              <a:t>using</a:t>
            </a:r>
            <a:r>
              <a:rPr lang="fi-FI" sz="2000" b="1" dirty="0" smtClean="0"/>
              <a:t> a </a:t>
            </a:r>
            <a:r>
              <a:rPr lang="fi-FI" sz="2000" b="1" dirty="0" err="1" smtClean="0"/>
              <a:t>pulsed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sputter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sample</a:t>
            </a:r>
            <a:r>
              <a:rPr lang="fi-FI" sz="2000" b="1" dirty="0"/>
              <a:t> </a:t>
            </a:r>
            <a:r>
              <a:rPr lang="fi-FI" sz="2000" b="1" dirty="0" smtClean="0"/>
              <a:t>and the </a:t>
            </a:r>
            <a:r>
              <a:rPr lang="fi-FI" sz="2000" b="1" dirty="0" err="1" smtClean="0"/>
              <a:t>results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can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be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compared</a:t>
            </a:r>
            <a:r>
              <a:rPr lang="fi-FI" sz="2000" b="1" dirty="0" smtClean="0"/>
              <a:t> to </a:t>
            </a:r>
            <a:r>
              <a:rPr lang="fi-FI" sz="2000" b="1" dirty="0" err="1" smtClean="0"/>
              <a:t>separate</a:t>
            </a:r>
            <a:r>
              <a:rPr lang="fi-FI" sz="2000" b="1" dirty="0"/>
              <a:t> </a:t>
            </a:r>
            <a:r>
              <a:rPr lang="fi-FI" sz="2000" b="1" dirty="0" smtClean="0"/>
              <a:t>the </a:t>
            </a:r>
            <a:r>
              <a:rPr lang="fi-FI" sz="2000" b="1" dirty="0" err="1" smtClean="0"/>
              <a:t>gas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mixing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effect</a:t>
            </a:r>
            <a:r>
              <a:rPr lang="fi-FI" sz="2000" b="1" dirty="0" smtClean="0"/>
              <a:t> on the </a:t>
            </a:r>
            <a:r>
              <a:rPr lang="fi-FI" sz="2000" b="1" dirty="0" err="1" smtClean="0"/>
              <a:t>capture</a:t>
            </a:r>
            <a:r>
              <a:rPr lang="fi-FI" sz="2000" b="1" dirty="0" smtClean="0"/>
              <a:t> and </a:t>
            </a:r>
            <a:r>
              <a:rPr lang="fi-FI" sz="2000" b="1" dirty="0" err="1" smtClean="0"/>
              <a:t>confinement</a:t>
            </a:r>
            <a:r>
              <a:rPr lang="fi-FI" sz="2000" b="1" dirty="0" smtClean="0"/>
              <a:t>.</a:t>
            </a:r>
          </a:p>
          <a:p>
            <a:pPr algn="ctr"/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229062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6231" y="289204"/>
            <a:ext cx="633776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Experimental setup of LPSC </a:t>
            </a:r>
            <a:r>
              <a:rPr lang="en-US" sz="2400" b="1" dirty="0"/>
              <a:t>14.5 GHz PHOENIX CB-ECRIS </a:t>
            </a:r>
          </a:p>
          <a:p>
            <a:pPr algn="ctr"/>
            <a:r>
              <a:rPr lang="en-US" sz="2400" b="1" dirty="0" smtClean="0"/>
              <a:t>to study the properties of 1+ bea</a:t>
            </a:r>
            <a:r>
              <a:rPr lang="en-US" sz="2400" b="1" dirty="0"/>
              <a:t>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80279" y="1526231"/>
            <a:ext cx="6686768" cy="4883695"/>
            <a:chOff x="1254985" y="1165123"/>
            <a:chExt cx="6686768" cy="4883695"/>
          </a:xfrm>
        </p:grpSpPr>
        <p:pic>
          <p:nvPicPr>
            <p:cNvPr id="4" name="Picture 3" descr="Experimental setup.tiff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85" y="1165123"/>
              <a:ext cx="6577329" cy="488369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590466" y="1601222"/>
              <a:ext cx="5351287" cy="478280"/>
              <a:chOff x="2590466" y="1601222"/>
              <a:chExt cx="5351287" cy="47828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65047" y="1601222"/>
                <a:ext cx="44767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Was used, for example, to define the breeding time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" name="Straight Arrow Connector 2"/>
              <p:cNvCxnSpPr/>
              <p:nvPr/>
            </p:nvCxnSpPr>
            <p:spPr>
              <a:xfrm flipH="1">
                <a:off x="2590466" y="1842912"/>
                <a:ext cx="696705" cy="236590"/>
              </a:xfrm>
              <a:prstGeom prst="straightConnector1">
                <a:avLst/>
              </a:prstGeom>
              <a:ln w="952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1456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479" y="1297451"/>
            <a:ext cx="8878962" cy="3511827"/>
            <a:chOff x="121479" y="1667566"/>
            <a:chExt cx="8878962" cy="3511827"/>
          </a:xfrm>
        </p:grpSpPr>
        <p:pic>
          <p:nvPicPr>
            <p:cNvPr id="2" name="Picture 1" descr="Rb breeding efficiency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79" y="1667566"/>
              <a:ext cx="4539035" cy="3511826"/>
            </a:xfrm>
            <a:prstGeom prst="rect">
              <a:avLst/>
            </a:prstGeom>
          </p:spPr>
        </p:pic>
        <p:pic>
          <p:nvPicPr>
            <p:cNvPr id="3" name="Picture 2" descr="Cs breeding efficiency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661" y="1667567"/>
              <a:ext cx="4378780" cy="351182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06231" y="289204"/>
            <a:ext cx="633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Similar anomalous 1+ behavior was confirmed with the solid elements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694" y="4785692"/>
            <a:ext cx="789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Similar behavior of injected  1+ beam with solid elements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The result indicates that anomalous effect can be connected to plasma processes (not to wall effect). Fraction of 1+ beam propagates through the plasma without capture and ionization process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82650" y="1076501"/>
            <a:ext cx="7961271" cy="2962099"/>
            <a:chOff x="982650" y="1076501"/>
            <a:chExt cx="7961271" cy="2962099"/>
          </a:xfrm>
        </p:grpSpPr>
        <p:sp>
          <p:nvSpPr>
            <p:cNvPr id="6" name="TextBox 5"/>
            <p:cNvSpPr txBox="1"/>
            <p:nvPr/>
          </p:nvSpPr>
          <p:spPr>
            <a:xfrm>
              <a:off x="1369681" y="2017243"/>
              <a:ext cx="438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Rb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06140" y="202021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Cs</a:t>
              </a:r>
              <a:endParaRPr lang="en-US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82650" y="1924566"/>
              <a:ext cx="4893205" cy="2114034"/>
              <a:chOff x="982650" y="1924566"/>
              <a:chExt cx="4893205" cy="211403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143000" y="3441700"/>
                <a:ext cx="387031" cy="558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488824" y="3479800"/>
                <a:ext cx="387031" cy="558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82650" y="1924566"/>
                <a:ext cx="387031" cy="558800"/>
              </a:xfrm>
              <a:prstGeom prst="ellipse">
                <a:avLst/>
              </a:prstGeom>
              <a:noFill/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333408" y="2071019"/>
                <a:ext cx="387031" cy="558800"/>
              </a:xfrm>
              <a:prstGeom prst="ellipse">
                <a:avLst/>
              </a:prstGeom>
              <a:noFill/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657600" y="1555234"/>
              <a:ext cx="287226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Assumption: In-flight ionized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530031" y="1924566"/>
              <a:ext cx="2724469" cy="1656834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10" idx="0"/>
            </p:cNvCxnSpPr>
            <p:nvPr/>
          </p:nvCxnSpPr>
          <p:spPr>
            <a:xfrm>
              <a:off x="5488824" y="1924566"/>
              <a:ext cx="193516" cy="1555234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61397" y="1076501"/>
              <a:ext cx="7782524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Assumption: these ions propagate through CB “without” interacting with plasma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22" name="Straight Connector 21"/>
            <p:cNvCxnSpPr>
              <a:endCxn id="18" idx="7"/>
            </p:cNvCxnSpPr>
            <p:nvPr/>
          </p:nvCxnSpPr>
          <p:spPr>
            <a:xfrm flipH="1">
              <a:off x="1313002" y="1445833"/>
              <a:ext cx="1798498" cy="560567"/>
            </a:xfrm>
            <a:prstGeom prst="line">
              <a:avLst/>
            </a:prstGeom>
            <a:ln w="9525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606140" y="1445833"/>
              <a:ext cx="1366160" cy="625186"/>
            </a:xfrm>
            <a:prstGeom prst="line">
              <a:avLst/>
            </a:prstGeom>
            <a:ln w="9525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97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122" y="4518092"/>
            <a:ext cx="7975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Figure: Normalized intensities </a:t>
            </a:r>
            <a:r>
              <a:rPr lang="en-US" dirty="0"/>
              <a:t>of various charge states of rubidium (</a:t>
            </a:r>
            <a:r>
              <a:rPr lang="en-US" baseline="30000" dirty="0"/>
              <a:t>85</a:t>
            </a:r>
            <a:r>
              <a:rPr lang="en-US" dirty="0"/>
              <a:t>Rb) and cesium(</a:t>
            </a:r>
            <a:r>
              <a:rPr lang="en-US" baseline="30000" dirty="0"/>
              <a:t>133</a:t>
            </a:r>
            <a:r>
              <a:rPr lang="en-US" dirty="0"/>
              <a:t>Cs) </a:t>
            </a:r>
            <a:r>
              <a:rPr lang="en-US" dirty="0" smtClean="0"/>
              <a:t>ions, measured after the mass separation of CB, as a function of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V.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7000" y="1252018"/>
            <a:ext cx="7740694" cy="3386403"/>
            <a:chOff x="557000" y="1252018"/>
            <a:chExt cx="7740694" cy="3386403"/>
          </a:xfrm>
        </p:grpSpPr>
        <p:pic>
          <p:nvPicPr>
            <p:cNvPr id="3" name="Picture 2" descr="Normalized efficiency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00" y="1444445"/>
              <a:ext cx="7740694" cy="3193976"/>
            </a:xfrm>
            <a:prstGeom prst="rect">
              <a:avLst/>
            </a:prstGeom>
          </p:spPr>
        </p:pic>
        <p:pic>
          <p:nvPicPr>
            <p:cNvPr id="5" name="Picture 4" descr="PSST reference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128" y="1252018"/>
              <a:ext cx="4482505" cy="31014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10122" y="5353951"/>
            <a:ext cx="758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 the drastically different behavior of 1+ and 2+ ions when compared to high charge states.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489" y="398468"/>
            <a:ext cx="5776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Normalised</a:t>
            </a:r>
            <a:r>
              <a:rPr lang="en-US" sz="2000" b="1" dirty="0" smtClean="0"/>
              <a:t> production efficiency as a function of </a:t>
            </a:r>
            <a:r>
              <a:rPr lang="en-US" sz="2000" b="1" dirty="0" smtClean="0">
                <a:latin typeface="Symbol" charset="2"/>
                <a:cs typeface="Symbol" charset="2"/>
              </a:rPr>
              <a:t>D</a:t>
            </a:r>
            <a:r>
              <a:rPr lang="en-US" sz="2000" b="1" dirty="0" smtClean="0"/>
              <a:t>V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02191" y="1667270"/>
            <a:ext cx="2133104" cy="582444"/>
            <a:chOff x="1802191" y="1667270"/>
            <a:chExt cx="2133104" cy="582444"/>
          </a:xfrm>
        </p:grpSpPr>
        <p:sp>
          <p:nvSpPr>
            <p:cNvPr id="2" name="TextBox 1"/>
            <p:cNvSpPr txBox="1"/>
            <p:nvPr/>
          </p:nvSpPr>
          <p:spPr>
            <a:xfrm>
              <a:off x="1802191" y="1667270"/>
              <a:ext cx="213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“Beam components”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612571" y="2036602"/>
              <a:ext cx="278191" cy="2131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451447" y="2552095"/>
            <a:ext cx="2265764" cy="1615140"/>
            <a:chOff x="1451447" y="2552095"/>
            <a:chExt cx="2265764" cy="1615140"/>
          </a:xfrm>
        </p:grpSpPr>
        <p:sp>
          <p:nvSpPr>
            <p:cNvPr id="12" name="TextBox 11"/>
            <p:cNvSpPr txBox="1"/>
            <p:nvPr/>
          </p:nvSpPr>
          <p:spPr>
            <a:xfrm>
              <a:off x="1451447" y="3797903"/>
              <a:ext cx="22657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“Plasma components”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890762" y="2552095"/>
              <a:ext cx="459619" cy="124580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360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209" y="4535710"/>
            <a:ext cx="594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Figure: Breeding </a:t>
            </a:r>
            <a:r>
              <a:rPr lang="en-US" dirty="0"/>
              <a:t>times of low and high charge state </a:t>
            </a:r>
            <a:r>
              <a:rPr lang="en-US" baseline="30000" dirty="0"/>
              <a:t>133</a:t>
            </a:r>
            <a:r>
              <a:rPr lang="en-US" dirty="0"/>
              <a:t>Cs ions.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7473" y="1252018"/>
            <a:ext cx="7993802" cy="3310016"/>
            <a:chOff x="647473" y="1252018"/>
            <a:chExt cx="7993802" cy="3310016"/>
          </a:xfrm>
        </p:grpSpPr>
        <p:pic>
          <p:nvPicPr>
            <p:cNvPr id="2" name="Picture 1" descr="Normalized breeding times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73" y="1353637"/>
              <a:ext cx="7993802" cy="3208397"/>
            </a:xfrm>
            <a:prstGeom prst="rect">
              <a:avLst/>
            </a:prstGeom>
          </p:spPr>
        </p:pic>
        <p:pic>
          <p:nvPicPr>
            <p:cNvPr id="4" name="Picture 3" descr="PSST reference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128" y="1252018"/>
              <a:ext cx="4482505" cy="31014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3692" y="4962217"/>
            <a:ext cx="8366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Behavior of 1+ and 2 plasma are practically identical with and without the plasma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Indicates that fraction of 1+ and 2+ beams propagates through the plasma without any processes affecting the time the ion stays inside the charge breeder.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128" y="390800"/>
            <a:ext cx="46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“Breeding” time: low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high charge states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86128" y="2166437"/>
            <a:ext cx="268517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Captured 1+ ions strongly</a:t>
            </a:r>
          </a:p>
          <a:p>
            <a:r>
              <a:rPr lang="en-US" b="1" i="1" dirty="0" smtClean="0"/>
              <a:t>modify the plasma!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3145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owing down coeffici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" y="1959352"/>
            <a:ext cx="5470932" cy="881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8940" y="488500"/>
            <a:ext cx="579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Theoretical explanation for efficiency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Symbol" charset="2"/>
                <a:cs typeface="Symbol" charset="2"/>
              </a:rPr>
              <a:t>D</a:t>
            </a:r>
            <a:r>
              <a:rPr lang="en-US" sz="2000" b="1" dirty="0" smtClean="0"/>
              <a:t>V behavior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0933" y="1151577"/>
            <a:ext cx="8975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Slowing down coefficient in ion-ion collisions (can be associated with beam “component” to plasma “component” transition, </a:t>
            </a:r>
            <a:r>
              <a:rPr lang="en-US" dirty="0" err="1" smtClean="0"/>
              <a:t>i.e</a:t>
            </a:r>
            <a:r>
              <a:rPr lang="en-US" dirty="0" smtClean="0"/>
              <a:t> to capture efficiency 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5321" y="2826473"/>
            <a:ext cx="5047159" cy="957691"/>
            <a:chOff x="1140206" y="3049727"/>
            <a:chExt cx="5047159" cy="957691"/>
          </a:xfrm>
        </p:grpSpPr>
        <p:pic>
          <p:nvPicPr>
            <p:cNvPr id="4" name="Picture 3" descr="R(uab) parameter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51" y="3049727"/>
              <a:ext cx="4027214" cy="9576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40206" y="3345200"/>
              <a:ext cx="78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2754" y="3898828"/>
            <a:ext cx="1800655" cy="564330"/>
            <a:chOff x="896454" y="3898828"/>
            <a:chExt cx="1800655" cy="564330"/>
          </a:xfrm>
        </p:grpSpPr>
        <p:pic>
          <p:nvPicPr>
            <p:cNvPr id="2" name="Picture 1" descr="Uab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564" y="3898828"/>
              <a:ext cx="1063545" cy="5643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96454" y="4006715"/>
              <a:ext cx="601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0933" y="4991376"/>
            <a:ext cx="9013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R(</a:t>
            </a:r>
            <a:r>
              <a:rPr lang="en-US" sz="2000" i="1" dirty="0" err="1">
                <a:solidFill>
                  <a:srgbClr val="FF0000"/>
                </a:solidFill>
              </a:rPr>
              <a:t>u</a:t>
            </a:r>
            <a:r>
              <a:rPr lang="en-US" sz="2000" i="1" baseline="-25000" dirty="0" err="1">
                <a:solidFill>
                  <a:srgbClr val="FF0000"/>
                </a:solidFill>
              </a:rPr>
              <a:t>ab</a:t>
            </a:r>
            <a:r>
              <a:rPr lang="en-US" sz="2000" i="1" dirty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rgbClr val="FF0000"/>
                </a:solidFill>
              </a:rPr>
              <a:t>reaches a maximum </a:t>
            </a:r>
            <a:r>
              <a:rPr lang="en-US" sz="2000" dirty="0" smtClean="0">
                <a:solidFill>
                  <a:srgbClr val="FF0000"/>
                </a:solidFill>
              </a:rPr>
              <a:t>when </a:t>
            </a:r>
            <a:r>
              <a:rPr lang="en-US" sz="2000" dirty="0">
                <a:solidFill>
                  <a:srgbClr val="FF0000"/>
                </a:solidFill>
              </a:rPr>
              <a:t>longitudinal component of the incident ion velocity,</a:t>
            </a:r>
          </a:p>
          <a:p>
            <a:r>
              <a:rPr lang="en-US" sz="2000" i="1" dirty="0" err="1">
                <a:solidFill>
                  <a:srgbClr val="FF0000"/>
                </a:solidFill>
              </a:rPr>
              <a:t>v</a:t>
            </a:r>
            <a:r>
              <a:rPr lang="en-US" sz="2000" i="1" baseline="-25000" dirty="0" err="1">
                <a:solidFill>
                  <a:srgbClr val="FF0000"/>
                </a:solidFill>
              </a:rPr>
              <a:t>a</a:t>
            </a:r>
            <a:r>
              <a:rPr lang="en-US" sz="2000" i="1" baseline="-25000" dirty="0">
                <a:solidFill>
                  <a:srgbClr val="FF0000"/>
                </a:solidFill>
              </a:rPr>
              <a:t>,∥</a:t>
            </a:r>
            <a:r>
              <a:rPr lang="en-US" sz="2000" dirty="0">
                <a:solidFill>
                  <a:srgbClr val="FF0000"/>
                </a:solidFill>
              </a:rPr>
              <a:t>, equals the average velocity of the plasma ions </a:t>
            </a:r>
            <a:r>
              <a:rPr lang="en-US" sz="2000" i="1" dirty="0">
                <a:solidFill>
                  <a:srgbClr val="FF0000"/>
                </a:solidFill>
              </a:rPr>
              <a:t>〈</a:t>
            </a:r>
            <a:r>
              <a:rPr lang="en-US" sz="2000" i="1" dirty="0" err="1">
                <a:solidFill>
                  <a:srgbClr val="FF0000"/>
                </a:solidFill>
              </a:rPr>
              <a:t>v</a:t>
            </a:r>
            <a:r>
              <a:rPr lang="en-US" sz="2000" i="1" baseline="-25000" dirty="0" err="1">
                <a:solidFill>
                  <a:srgbClr val="FF0000"/>
                </a:solidFill>
              </a:rPr>
              <a:t>b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〉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10" descr="Normalized efficiency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0"/>
          <a:stretch/>
        </p:blipFill>
        <p:spPr>
          <a:xfrm>
            <a:off x="5422900" y="1797908"/>
            <a:ext cx="3708400" cy="3066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5911334"/>
            <a:ext cx="390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Note strong charge state dependence!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03409" y="405103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dirty="0" smtClean="0"/>
              <a:t> refer to 1+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2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malized intensity vs delta V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38" y="1720099"/>
            <a:ext cx="5409218" cy="3787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919" y="1063842"/>
            <a:ext cx="7921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Experimentally </a:t>
            </a:r>
            <a:r>
              <a:rPr lang="en-US" sz="2000" dirty="0"/>
              <a:t>recorded, normalized charge breeding efficiency of Rb</a:t>
            </a:r>
            <a:r>
              <a:rPr lang="en-US" sz="2000" baseline="30000" dirty="0"/>
              <a:t>20+</a:t>
            </a:r>
            <a:r>
              <a:rPr lang="en-US" sz="2000" dirty="0"/>
              <a:t> together with normalized </a:t>
            </a:r>
            <a:r>
              <a:rPr lang="en-US" sz="2000" i="1" dirty="0"/>
              <a:t>R(</a:t>
            </a:r>
            <a:r>
              <a:rPr lang="en-US" sz="2000" i="1" dirty="0" err="1"/>
              <a:t>u</a:t>
            </a:r>
            <a:r>
              <a:rPr lang="en-US" sz="2000" i="1" baseline="-25000" dirty="0" err="1"/>
              <a:t>ab</a:t>
            </a:r>
            <a:r>
              <a:rPr lang="en-US" sz="2000" i="1" dirty="0"/>
              <a:t>)</a:t>
            </a:r>
            <a:r>
              <a:rPr lang="en-US" sz="2000" dirty="0"/>
              <a:t>- factor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1618" y="563044"/>
            <a:ext cx="5657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Experimental data versus theoretical curve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5919" y="5573166"/>
            <a:ext cx="622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By </a:t>
            </a:r>
            <a:r>
              <a:rPr lang="en-US" b="1" i="1" dirty="0" smtClean="0">
                <a:latin typeface="Symbol" charset="2"/>
                <a:cs typeface="Symbol" charset="2"/>
              </a:rPr>
              <a:t>D</a:t>
            </a:r>
            <a:r>
              <a:rPr lang="en-US" b="1" i="1" dirty="0" smtClean="0"/>
              <a:t>V tuning we are maximizing the slowing down coefficient!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03716" y="3640667"/>
            <a:ext cx="439057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"/>
                <a:cs typeface="Times"/>
              </a:rPr>
              <a:t>O </a:t>
            </a:r>
            <a:r>
              <a:rPr lang="en-US" sz="1200" dirty="0" err="1" smtClean="0">
                <a:latin typeface="Times"/>
                <a:cs typeface="Times"/>
              </a:rPr>
              <a:t>Tarvainen</a:t>
            </a:r>
            <a:r>
              <a:rPr lang="en-US" sz="1200" dirty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et. al., Plasma </a:t>
            </a:r>
            <a:r>
              <a:rPr lang="en-US" sz="1200" dirty="0">
                <a:latin typeface="Times"/>
                <a:cs typeface="Times"/>
              </a:rPr>
              <a:t>Sources Sci. Technol. </a:t>
            </a:r>
            <a:r>
              <a:rPr lang="en-US" sz="1200" b="1" dirty="0">
                <a:latin typeface="Times"/>
                <a:cs typeface="Times"/>
              </a:rPr>
              <a:t>24 </a:t>
            </a:r>
            <a:r>
              <a:rPr lang="en-US" sz="1200" dirty="0">
                <a:latin typeface="Times"/>
                <a:cs typeface="Times"/>
              </a:rPr>
              <a:t>(2015</a:t>
            </a:r>
            <a:r>
              <a:rPr lang="en-US" sz="1200" dirty="0" smtClean="0">
                <a:latin typeface="Times"/>
                <a:cs typeface="Times"/>
              </a:rPr>
              <a:t>) 035014</a:t>
            </a:r>
            <a:endParaRPr lang="en-US" sz="1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0340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300" y="164068"/>
            <a:ext cx="8902700" cy="6445400"/>
            <a:chOff x="241300" y="164068"/>
            <a:chExt cx="8902700" cy="6445400"/>
          </a:xfrm>
        </p:grpSpPr>
        <p:sp>
          <p:nvSpPr>
            <p:cNvPr id="5" name="TextBox 4"/>
            <p:cNvSpPr txBox="1"/>
            <p:nvPr/>
          </p:nvSpPr>
          <p:spPr>
            <a:xfrm>
              <a:off x="1405450" y="164068"/>
              <a:ext cx="6519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/>
                  <a:cs typeface="Times New Roman"/>
                </a:rPr>
                <a:t>Concept of reaction cross section </a:t>
              </a:r>
              <a:r>
                <a:rPr lang="en-US" sz="2400" b="1" dirty="0" smtClean="0">
                  <a:latin typeface="Symbol" charset="2"/>
                  <a:cs typeface="Symbol" charset="2"/>
                </a:rPr>
                <a:t>s </a:t>
              </a:r>
              <a:r>
                <a:rPr lang="en-US" sz="2400" b="1" dirty="0" smtClean="0">
                  <a:latin typeface="Times New Roman"/>
                  <a:cs typeface="Times New Roman"/>
                </a:rPr>
                <a:t>and mean free path </a:t>
              </a:r>
              <a:r>
                <a:rPr lang="en-US" sz="2400" b="1" dirty="0" smtClean="0">
                  <a:latin typeface="Symbol" charset="2"/>
                  <a:cs typeface="Symbol" charset="2"/>
                </a:rPr>
                <a:t>l</a:t>
              </a:r>
              <a:endParaRPr lang="en-US" sz="24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1" y="958334"/>
              <a:ext cx="8432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 particle having a “diameter” of </a:t>
              </a:r>
              <a:r>
                <a:rPr lang="en-US" i="1" dirty="0" smtClean="0">
                  <a:latin typeface="Symbol" charset="2"/>
                  <a:cs typeface="Symbol" charset="2"/>
                </a:rPr>
                <a:t>z</a:t>
              </a:r>
              <a:r>
                <a:rPr lang="en-US" dirty="0" smtClean="0"/>
                <a:t> suffers a reaction with another particle if anywhere its center is within distance </a:t>
              </a:r>
              <a:r>
                <a:rPr lang="en-US" i="1" dirty="0">
                  <a:latin typeface="Symbol" charset="2"/>
                  <a:cs typeface="Symbol" charset="2"/>
                </a:rPr>
                <a:t>z</a:t>
              </a:r>
              <a:r>
                <a:rPr lang="en-US" dirty="0" smtClean="0"/>
                <a:t> of the center of another particle. Therefore it sweeps out, without collision, a cylinder of diameter 2</a:t>
              </a:r>
              <a:r>
                <a:rPr lang="en-US" i="1" dirty="0">
                  <a:latin typeface="Symbol" charset="2"/>
                  <a:cs typeface="Symbol" charset="2"/>
                </a:rPr>
                <a:t>z</a:t>
              </a:r>
              <a:r>
                <a:rPr lang="en-US" dirty="0" smtClean="0"/>
                <a:t>. We obtain that </a:t>
              </a:r>
              <a:r>
                <a:rPr lang="en-US" b="1" i="1" dirty="0" smtClean="0"/>
                <a:t>the cross section </a:t>
              </a:r>
              <a:r>
                <a:rPr lang="en-US" dirty="0" smtClean="0"/>
                <a:t>for the reaction is: 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4829517"/>
                </p:ext>
              </p:extLst>
            </p:nvPr>
          </p:nvGraphicFramePr>
          <p:xfrm>
            <a:off x="3333750" y="2233546"/>
            <a:ext cx="920750" cy="404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" name="Equation" r:id="rId3" imgW="520700" imgH="228600" progId="Equation.3">
                    <p:embed/>
                  </p:oleObj>
                </mc:Choice>
                <mc:Fallback>
                  <p:oleObj name="Equation" r:id="rId3" imgW="5207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33750" y="2233546"/>
                          <a:ext cx="920750" cy="4042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n 8"/>
            <p:cNvSpPr/>
            <p:nvPr/>
          </p:nvSpPr>
          <p:spPr>
            <a:xfrm rot="16680762">
              <a:off x="6079880" y="1676341"/>
              <a:ext cx="807908" cy="304659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703200" y="2741390"/>
              <a:ext cx="431800" cy="4064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4638" y="2741390"/>
              <a:ext cx="288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6"/>
            </p:cNvCxnSpPr>
            <p:nvPr/>
          </p:nvCxnSpPr>
          <p:spPr>
            <a:xfrm>
              <a:off x="5135000" y="2944590"/>
              <a:ext cx="805152" cy="1226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449961">
              <a:off x="6235699" y="291066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charset="2"/>
                  <a:cs typeface="Symbol" charset="2"/>
                </a:rPr>
                <a:t>2z</a:t>
              </a:r>
              <a:endParaRPr lang="en-US" sz="2000" dirty="0">
                <a:latin typeface="Symbol" charset="2"/>
                <a:cs typeface="Symbol" charset="2"/>
              </a:endParaRPr>
            </a:p>
          </p:txBody>
        </p:sp>
        <p:cxnSp>
          <p:nvCxnSpPr>
            <p:cNvPr id="14" name="Straight Arrow Connector 13"/>
            <p:cNvCxnSpPr>
              <a:endCxn id="9" idx="4"/>
            </p:cNvCxnSpPr>
            <p:nvPr/>
          </p:nvCxnSpPr>
          <p:spPr>
            <a:xfrm flipH="1">
              <a:off x="6540142" y="2468447"/>
              <a:ext cx="63858" cy="33118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325592" y="3551268"/>
              <a:ext cx="76534" cy="35901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294000" y="2858190"/>
              <a:ext cx="431800" cy="4064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862200" y="3588358"/>
              <a:ext cx="431800" cy="4064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724252" y="2528922"/>
              <a:ext cx="431800" cy="4064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712200" y="3910286"/>
              <a:ext cx="431800" cy="4064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1800" y="2826467"/>
              <a:ext cx="3133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volume V of the cylinder is:</a:t>
              </a:r>
              <a:endParaRPr lang="en-US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4452612"/>
                </p:ext>
              </p:extLst>
            </p:nvPr>
          </p:nvGraphicFramePr>
          <p:xfrm>
            <a:off x="1166299" y="3267090"/>
            <a:ext cx="1464610" cy="284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8" name="Equation" r:id="rId5" imgW="850900" imgH="165100" progId="Equation.3">
                    <p:embed/>
                  </p:oleObj>
                </mc:Choice>
                <mc:Fallback>
                  <p:oleObj name="Equation" r:id="rId5" imgW="8509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66299" y="3267090"/>
                          <a:ext cx="1464610" cy="2841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1"/>
            <p:cNvCxnSpPr/>
            <p:nvPr/>
          </p:nvCxnSpPr>
          <p:spPr>
            <a:xfrm flipH="1" flipV="1">
              <a:off x="4860032" y="3931370"/>
              <a:ext cx="1080120" cy="18211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701069" y="4227290"/>
              <a:ext cx="1111291" cy="15383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530924">
              <a:off x="6008901" y="3965277"/>
              <a:ext cx="633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L=</a:t>
              </a:r>
              <a:r>
                <a:rPr lang="en-US" i="1" dirty="0" err="1" smtClean="0"/>
                <a:t>vt</a:t>
              </a:r>
              <a:endParaRPr lang="en-US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1" y="3671592"/>
              <a:ext cx="371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number of reactions the particle </a:t>
              </a:r>
            </a:p>
            <a:p>
              <a:r>
                <a:rPr lang="en-US" dirty="0" smtClean="0"/>
                <a:t>experiences during the path L is: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7" idx="1"/>
            </p:cNvCxnSpPr>
            <p:nvPr/>
          </p:nvCxnSpPr>
          <p:spPr>
            <a:xfrm flipH="1" flipV="1">
              <a:off x="6402126" y="4279823"/>
              <a:ext cx="366644" cy="550954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768770" y="4507611"/>
              <a:ext cx="2375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Velocity of particle (1+ beam)</a:t>
              </a:r>
              <a:endParaRPr lang="en-US" dirty="0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1925992"/>
                </p:ext>
              </p:extLst>
            </p:nvPr>
          </p:nvGraphicFramePr>
          <p:xfrm>
            <a:off x="319016" y="4357465"/>
            <a:ext cx="2103438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9" name="Equation" r:id="rId7" imgW="1219200" imgH="228600" progId="Equation.3">
                    <p:embed/>
                  </p:oleObj>
                </mc:Choice>
                <mc:Fallback>
                  <p:oleObj name="Equation" r:id="rId7" imgW="1219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016" y="4357465"/>
                          <a:ext cx="2103438" cy="395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2448140" y="4332060"/>
              <a:ext cx="3589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i="1" dirty="0" err="1" smtClean="0"/>
                <a:t>n</a:t>
              </a:r>
              <a:r>
                <a:rPr lang="en-US" i="1" baseline="-25000" dirty="0" err="1" smtClean="0"/>
                <a:t>particles</a:t>
              </a:r>
              <a:r>
                <a:rPr lang="en-US" i="1" dirty="0" smtClean="0"/>
                <a:t> </a:t>
              </a:r>
              <a:r>
                <a:rPr lang="en-US" dirty="0" smtClean="0"/>
                <a:t>= density of target particles)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3700" y="4800743"/>
              <a:ext cx="663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Distance between the subsequent reactions, i.e. mean free path </a:t>
              </a:r>
              <a:r>
                <a:rPr lang="en-US" i="1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/>
                <a:t> is: </a:t>
              </a:r>
              <a:endParaRPr lang="en-US" dirty="0"/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5975457"/>
                </p:ext>
              </p:extLst>
            </p:nvPr>
          </p:nvGraphicFramePr>
          <p:xfrm>
            <a:off x="358775" y="5241703"/>
            <a:ext cx="3732213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0" name="Equation" r:id="rId9" imgW="2692400" imgH="444500" progId="Equation.3">
                    <p:embed/>
                  </p:oleObj>
                </mc:Choice>
                <mc:Fallback>
                  <p:oleObj name="Equation" r:id="rId9" imgW="26924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58775" y="5241703"/>
                          <a:ext cx="3732213" cy="615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4665100" y="5265135"/>
              <a:ext cx="3166251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ymbol" charset="2"/>
                  <a:cs typeface="Symbol" charset="2"/>
                </a:rPr>
                <a:t>s  </a:t>
              </a:r>
              <a:r>
                <a:rPr lang="en-US" dirty="0" smtClean="0">
                  <a:latin typeface="Symbol" charset="2"/>
                  <a:cs typeface="Symbol" charset="2"/>
                </a:rPr>
                <a:t>[</a:t>
              </a:r>
              <a:r>
                <a:rPr lang="en-US" dirty="0" smtClean="0">
                  <a:latin typeface="+mj-lt"/>
                  <a:cs typeface="Symbol" charset="2"/>
                </a:rPr>
                <a:t>m</a:t>
              </a:r>
              <a:r>
                <a:rPr lang="en-US" baseline="30000" dirty="0" smtClean="0">
                  <a:latin typeface="Symbol" charset="2"/>
                  <a:cs typeface="Symbol" charset="2"/>
                </a:rPr>
                <a:t>2</a:t>
              </a:r>
              <a:r>
                <a:rPr lang="en-US" dirty="0" smtClean="0">
                  <a:latin typeface="Symbol" charset="2"/>
                  <a:cs typeface="Symbol" charset="2"/>
                </a:rPr>
                <a:t>]</a:t>
              </a:r>
              <a:r>
                <a:rPr lang="en-US" dirty="0" smtClean="0"/>
                <a:t>: any cross section</a:t>
              </a:r>
            </a:p>
            <a:p>
              <a:r>
                <a:rPr lang="en-US" i="1" dirty="0" smtClean="0"/>
                <a:t>n </a:t>
              </a:r>
              <a:r>
                <a:rPr lang="en-US" dirty="0" smtClean="0"/>
                <a:t>[1/m</a:t>
              </a:r>
              <a:r>
                <a:rPr lang="en-US" baseline="30000" dirty="0" smtClean="0"/>
                <a:t>3</a:t>
              </a:r>
              <a:r>
                <a:rPr lang="en-US" dirty="0" smtClean="0"/>
                <a:t>]: density of any targets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1300" y="5963137"/>
              <a:ext cx="8026399" cy="646331"/>
            </a:xfrm>
            <a:prstGeom prst="rect">
              <a:avLst/>
            </a:prstGeom>
            <a:solidFill>
              <a:srgbClr val="F7FFB7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Note: In this case the target particle is not moving. If projectile and target atoms have same velocities the equation has to be divided by 2</a:t>
              </a:r>
              <a:r>
                <a:rPr lang="en-US" baseline="30000" dirty="0" smtClean="0"/>
                <a:t>1/2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614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1630</Words>
  <Application>Microsoft Macintosh PowerPoint</Application>
  <PresentationFormat>On-screen Show (4:3)</PresentationFormat>
  <Paragraphs>159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Jyväskylä</dc:creator>
  <cp:lastModifiedBy>Hannu Koivisto</cp:lastModifiedBy>
  <cp:revision>148</cp:revision>
  <dcterms:created xsi:type="dcterms:W3CDTF">2016-03-02T07:45:54Z</dcterms:created>
  <dcterms:modified xsi:type="dcterms:W3CDTF">2016-04-29T15:15:55Z</dcterms:modified>
</cp:coreProperties>
</file>